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2" r:id="rId3"/>
    <p:sldId id="269" r:id="rId4"/>
    <p:sldId id="288" r:id="rId5"/>
    <p:sldId id="283" r:id="rId6"/>
    <p:sldId id="286" r:id="rId7"/>
    <p:sldId id="284" r:id="rId8"/>
    <p:sldId id="285" r:id="rId9"/>
    <p:sldId id="287" r:id="rId10"/>
    <p:sldId id="289" r:id="rId11"/>
    <p:sldId id="290" r:id="rId12"/>
    <p:sldId id="291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3AD2AC73-029E-4A3B-90C5-7FAF7A36309D}">
          <p14:sldIdLst>
            <p14:sldId id="256"/>
            <p14:sldId id="292"/>
            <p14:sldId id="269"/>
            <p14:sldId id="288"/>
            <p14:sldId id="283"/>
            <p14:sldId id="286"/>
            <p14:sldId id="284"/>
            <p14:sldId id="285"/>
            <p14:sldId id="287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6" y="7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0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0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29" name="RedAccent"/>
          <p:cNvSpPr/>
          <p:nvPr/>
        </p:nvSpPr>
        <p:spPr>
          <a:xfrm>
            <a:off x="0" y="0"/>
            <a:ext cx="132397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1"/>
          <p:cNvSpPr/>
          <p:nvPr/>
        </p:nvSpPr>
        <p:spPr>
          <a:xfrm>
            <a:off x="532565" y="3701175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E5393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</a:t>
            </a:r>
            <a:r>
              <a:rPr lang="en-US" sz="3600" b="1" dirty="0" err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NS</a:t>
            </a:r>
            <a:r>
              <a:rPr lang="en-US" sz="3600" b="1" dirty="0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</a:t>
            </a:r>
            <a:r>
              <a:rPr lang="tr-TR" sz="3600" b="1" dirty="0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Rapor Modülü (BI)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466829" y="3965401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6206AAEE-DCF0-1962-FF72-06065A5DC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" y="171449"/>
            <a:ext cx="1213485" cy="997839"/>
          </a:xfrm>
          <a:prstGeom prst="rect">
            <a:avLst/>
          </a:prstGeom>
        </p:spPr>
      </p:pic>
      <p:sp>
        <p:nvSpPr>
          <p:cNvPr id="23" name="Metin kutusu 22">
            <a:extLst>
              <a:ext uri="{FF2B5EF4-FFF2-40B4-BE49-F238E27FC236}">
                <a16:creationId xmlns:a16="http://schemas.microsoft.com/office/drawing/2014/main" id="{23C6CBA7-DBFF-F66C-6B3C-DBC7D028EACF}"/>
              </a:ext>
            </a:extLst>
          </p:cNvPr>
          <p:cNvSpPr txBox="1"/>
          <p:nvPr/>
        </p:nvSpPr>
        <p:spPr>
          <a:xfrm rot="16200000">
            <a:off x="-753309" y="2452997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www.ensrobotics.com</a:t>
            </a:r>
          </a:p>
        </p:txBody>
      </p:sp>
      <p:pic>
        <p:nvPicPr>
          <p:cNvPr id="1026" name="Picture 2" descr="Tablet ekranında sol tarafta Türkiye haritası üzerinde bar grafik, sağ tarafta dünya haritası üzerinde pie grafik bulunan kurumsal robotik rapor yöneticisi">
            <a:extLst>
              <a:ext uri="{FF2B5EF4-FFF2-40B4-BE49-F238E27FC236}">
                <a16:creationId xmlns:a16="http://schemas.microsoft.com/office/drawing/2014/main" id="{6AEC3FF8-D6C4-ABD4-54E2-8DAA0C43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45" y="319090"/>
            <a:ext cx="2921382" cy="330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1C194E7-1ADA-0E84-1822-55B765CAA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034" y="4367354"/>
            <a:ext cx="2712955" cy="548688"/>
          </a:xfrm>
          <a:prstGeom prst="rect">
            <a:avLst/>
          </a:prstGeom>
        </p:spPr>
      </p:pic>
      <p:sp>
        <p:nvSpPr>
          <p:cNvPr id="1036" name="SloganText"/>
          <p:cNvSpPr txBox="1"/>
          <p:nvPr/>
        </p:nvSpPr>
        <p:spPr>
          <a:xfrm>
            <a:off x="5781990" y="171449"/>
            <a:ext cx="3343952" cy="25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ctr"/>
          <a:lstStyle/>
          <a:p>
            <a:pPr algn="ctr"/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UĞLA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ENEYİM,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ATIR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ÖZÜM</a:t>
            </a:r>
            <a:endParaRPr lang="tr-TR" sz="10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Fiyatlandırma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>
                <a:solidFill>
                  <a:srgbClr val="546E7A"/>
                </a:solidFill>
                <a:latin typeface="Calibri" pitchFamily="34" charset="0"/>
              </a:rPr>
              <a:t>İhtiyacınıza uygun lisans seçenekleriyle hemen başlayın. Tüm fiyatlar KDV hariçtir.</a:t>
            </a:r>
          </a:p>
        </p:txBody>
      </p:sp>
      <p:sp>
        <p:nvSpPr>
          <p:cNvPr id="30" name="Card1BG"/>
          <p:cNvSpPr/>
          <p:nvPr/>
        </p:nvSpPr>
        <p:spPr>
          <a:xfrm>
            <a:off x="457200" y="1050000"/>
            <a:ext cx="2590800" cy="360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0E0E0"/>
            </a:solidFill>
          </a:ln>
          <a:effectLst>
            <a:outerShdw blurRad="50800" dist="25400" dir="5400000" algn="t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31" name="Card1Header"/>
          <p:cNvSpPr/>
          <p:nvPr/>
        </p:nvSpPr>
        <p:spPr>
          <a:xfrm>
            <a:off x="457200" y="1050000"/>
            <a:ext cx="2590800" cy="457200"/>
          </a:xfrm>
          <a:prstGeom prst="roundRect">
            <a:avLst>
              <a:gd name="adj" fmla="val 5000"/>
            </a:avLst>
          </a:prstGeom>
          <a:solidFill>
            <a:srgbClr val="1565C0"/>
          </a:solidFill>
          <a:ln w="0">
            <a:noFill/>
          </a:ln>
        </p:spPr>
        <p:txBody>
          <a:bodyPr wrap="square" lIns="91440" tIns="45720" rIns="91440" bIns="45720" rtlCol="0" anchor="ctr"/>
          <a:lstStyle/>
          <a:p>
            <a:pPr algn="ctr"/>
            <a:r>
              <a:rPr lang="tr-TR" sz="1400" b="1">
                <a:solidFill>
                  <a:srgbClr val="FFFFFF"/>
                </a:solidFill>
                <a:latin typeface="Trebuchet MS" pitchFamily="34" charset="0"/>
              </a:rPr>
              <a:t>Geliştirici Lisansı</a:t>
            </a:r>
          </a:p>
          <a:p>
            <a:pPr algn="ctr"/>
            <a:r>
              <a:rPr lang="tr-TR" sz="1000">
                <a:solidFill>
                  <a:srgbClr val="BBDEFB"/>
                </a:solidFill>
                <a:latin typeface="Calibri" pitchFamily="34" charset="0"/>
              </a:rPr>
              <a:t>End User</a:t>
            </a:r>
          </a:p>
        </p:txBody>
      </p:sp>
      <p:sp>
        <p:nvSpPr>
          <p:cNvPr id="32" name="Card1Price"/>
          <p:cNvSpPr/>
          <p:nvPr/>
        </p:nvSpPr>
        <p:spPr>
          <a:xfrm>
            <a:off x="457200" y="1600000"/>
            <a:ext cx="2590800" cy="700000"/>
          </a:xfrm>
          <a:prstGeom prst="rect">
            <a:avLst/>
          </a:prstGeom>
          <a:noFill/>
          <a:ln/>
        </p:spPr>
        <p:txBody>
          <a:bodyPr wrap="square" lIns="91440" tIns="45720" rIns="91440" bIns="0" rtlCol="0" anchor="ctr"/>
          <a:lstStyle/>
          <a:p>
            <a:pPr algn="ctr"/>
            <a:r>
              <a:rPr lang="tr-TR" sz="3200" b="1">
                <a:solidFill>
                  <a:srgbClr val="1565C0"/>
                </a:solidFill>
                <a:latin typeface="Trebuchet MS" pitchFamily="34" charset="0"/>
              </a:rPr>
              <a:t>24.900 ₺</a:t>
            </a:r>
          </a:p>
          <a:p>
            <a:pPr algn="ctr"/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yıllık + KDV</a:t>
            </a:r>
          </a:p>
        </p:txBody>
      </p:sp>
      <p:sp>
        <p:nvSpPr>
          <p:cNvPr id="33" name="Card1Features"/>
          <p:cNvSpPr/>
          <p:nvPr/>
        </p:nvSpPr>
        <p:spPr>
          <a:xfrm>
            <a:off x="571500" y="2400000"/>
            <a:ext cx="2362200" cy="2100000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marL="171450" indent="-171450">
              <a:buFont typeface="Wingdings" pitchFamily="2" charset="2"/>
              <a:buChar char="ü"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Geliştirme ortamı erişimi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Raporlama lisansı dahil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Zamanlama ve otomasyon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WhatsApp ve e-posta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Tüm veri kaynakları desteği</a:t>
            </a:r>
          </a:p>
        </p:txBody>
      </p:sp>
      <p:sp>
        <p:nvSpPr>
          <p:cNvPr id="40" name="Card2BG"/>
          <p:cNvSpPr/>
          <p:nvPr/>
        </p:nvSpPr>
        <p:spPr>
          <a:xfrm>
            <a:off x="3276600" y="1050000"/>
            <a:ext cx="2590800" cy="360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0E0E0"/>
            </a:solidFill>
          </a:ln>
          <a:effectLst>
            <a:outerShdw blurRad="50800" dist="25400" dir="5400000" algn="t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41" name="Card2Header"/>
          <p:cNvSpPr/>
          <p:nvPr/>
        </p:nvSpPr>
        <p:spPr>
          <a:xfrm>
            <a:off x="3276600" y="1050000"/>
            <a:ext cx="2590800" cy="457200"/>
          </a:xfrm>
          <a:prstGeom prst="roundRect">
            <a:avLst>
              <a:gd name="adj" fmla="val 5000"/>
            </a:avLst>
          </a:prstGeom>
          <a:solidFill>
            <a:srgbClr val="0D47A1"/>
          </a:solidFill>
          <a:ln w="0">
            <a:noFill/>
          </a:ln>
        </p:spPr>
        <p:txBody>
          <a:bodyPr wrap="square" lIns="91440" tIns="45720" rIns="91440" bIns="45720" rtlCol="0" anchor="ctr"/>
          <a:lstStyle/>
          <a:p>
            <a:pPr algn="ctr"/>
            <a:r>
              <a:rPr lang="tr-TR" sz="1400" b="1">
                <a:solidFill>
                  <a:srgbClr val="FFFFFF"/>
                </a:solidFill>
                <a:latin typeface="Trebuchet MS" pitchFamily="34" charset="0"/>
              </a:rPr>
              <a:t>Geliştirici Lisansı</a:t>
            </a:r>
          </a:p>
          <a:p>
            <a:pPr algn="ctr"/>
            <a:r>
              <a:rPr lang="tr-TR" sz="1000">
                <a:solidFill>
                  <a:srgbClr val="BBDEFB"/>
                </a:solidFill>
                <a:latin typeface="Calibri" pitchFamily="34" charset="0"/>
              </a:rPr>
              <a:t>Bayi</a:t>
            </a:r>
          </a:p>
        </p:txBody>
      </p:sp>
      <p:sp>
        <p:nvSpPr>
          <p:cNvPr id="42" name="Card2Price"/>
          <p:cNvSpPr/>
          <p:nvPr/>
        </p:nvSpPr>
        <p:spPr>
          <a:xfrm>
            <a:off x="3276600" y="1600000"/>
            <a:ext cx="2590800" cy="700000"/>
          </a:xfrm>
          <a:prstGeom prst="rect">
            <a:avLst/>
          </a:prstGeom>
          <a:noFill/>
          <a:ln/>
        </p:spPr>
        <p:txBody>
          <a:bodyPr wrap="square" lIns="91440" tIns="45720" rIns="91440" bIns="0" rtlCol="0" anchor="ctr"/>
          <a:lstStyle/>
          <a:p>
            <a:pPr algn="ctr"/>
            <a:r>
              <a:rPr lang="tr-TR" sz="3200" b="1">
                <a:solidFill>
                  <a:srgbClr val="0D47A1"/>
                </a:solidFill>
                <a:latin typeface="Trebuchet MS" pitchFamily="34" charset="0"/>
              </a:rPr>
              <a:t>9.900 ₺</a:t>
            </a:r>
          </a:p>
          <a:p>
            <a:pPr algn="ctr"/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yıllık + KDV</a:t>
            </a:r>
          </a:p>
        </p:txBody>
      </p:sp>
      <p:sp>
        <p:nvSpPr>
          <p:cNvPr id="43" name="Card2Features"/>
          <p:cNvSpPr/>
          <p:nvPr/>
        </p:nvSpPr>
        <p:spPr>
          <a:xfrm>
            <a:off x="3390900" y="2400000"/>
            <a:ext cx="2362200" cy="2100000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marL="171450" indent="-171450">
              <a:buFont typeface="Wingdings" pitchFamily="2" charset="2"/>
              <a:buChar char="ü"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Geliştirme ortamı erişimi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Raporlama lisansı dahil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Zamanlama ve otomasyon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WhatsApp ve e-posta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Bayi fiyat avantajı</a:t>
            </a:r>
          </a:p>
        </p:txBody>
      </p:sp>
      <p:sp>
        <p:nvSpPr>
          <p:cNvPr id="50" name="Card3BG"/>
          <p:cNvSpPr/>
          <p:nvPr/>
        </p:nvSpPr>
        <p:spPr>
          <a:xfrm>
            <a:off x="6096000" y="1050000"/>
            <a:ext cx="2590800" cy="360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0E0E0"/>
            </a:solidFill>
          </a:ln>
          <a:effectLst>
            <a:outerShdw blurRad="50800" dist="25400" dir="5400000" algn="t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51" name="Card3Header"/>
          <p:cNvSpPr/>
          <p:nvPr/>
        </p:nvSpPr>
        <p:spPr>
          <a:xfrm>
            <a:off x="6096000" y="1050000"/>
            <a:ext cx="2590800" cy="457200"/>
          </a:xfrm>
          <a:prstGeom prst="roundRect">
            <a:avLst>
              <a:gd name="adj" fmla="val 5000"/>
            </a:avLst>
          </a:prstGeom>
          <a:solidFill>
            <a:srgbClr val="E53935"/>
          </a:solidFill>
          <a:ln w="0">
            <a:noFill/>
          </a:ln>
        </p:spPr>
        <p:txBody>
          <a:bodyPr wrap="square" lIns="91440" tIns="45720" rIns="91440" bIns="45720" rtlCol="0" anchor="ctr"/>
          <a:lstStyle/>
          <a:p>
            <a:pPr algn="ctr"/>
            <a:r>
              <a:rPr lang="tr-TR" sz="1400" b="1">
                <a:solidFill>
                  <a:srgbClr val="FFFFFF"/>
                </a:solidFill>
                <a:latin typeface="Trebuchet MS" pitchFamily="34" charset="0"/>
              </a:rPr>
              <a:t>Raporlama Lisansı</a:t>
            </a:r>
          </a:p>
          <a:p>
            <a:pPr algn="ctr"/>
            <a:r>
              <a:rPr lang="tr-TR" sz="1000">
                <a:solidFill>
                  <a:srgbClr val="FFCDD2"/>
                </a:solidFill>
                <a:latin typeface="Calibri" pitchFamily="34" charset="0"/>
              </a:rPr>
              <a:t>Sadece Raporlama</a:t>
            </a:r>
          </a:p>
        </p:txBody>
      </p:sp>
      <p:sp>
        <p:nvSpPr>
          <p:cNvPr id="52" name="Card3Price"/>
          <p:cNvSpPr/>
          <p:nvPr/>
        </p:nvSpPr>
        <p:spPr>
          <a:xfrm>
            <a:off x="6096000" y="1600000"/>
            <a:ext cx="2590800" cy="700000"/>
          </a:xfrm>
          <a:prstGeom prst="rect">
            <a:avLst/>
          </a:prstGeom>
          <a:noFill/>
          <a:ln/>
        </p:spPr>
        <p:txBody>
          <a:bodyPr wrap="square" lIns="91440" tIns="45720" rIns="91440" bIns="0" rtlCol="0" anchor="ctr"/>
          <a:lstStyle/>
          <a:p>
            <a:pPr algn="ctr"/>
            <a:r>
              <a:rPr lang="tr-TR" sz="3200" b="1">
                <a:solidFill>
                  <a:srgbClr val="E53935"/>
                </a:solidFill>
                <a:latin typeface="Trebuchet MS" pitchFamily="34" charset="0"/>
              </a:rPr>
              <a:t>990 ₺</a:t>
            </a:r>
          </a:p>
          <a:p>
            <a:pPr algn="ctr"/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aylık + KDV</a:t>
            </a:r>
          </a:p>
        </p:txBody>
      </p:sp>
      <p:sp>
        <p:nvSpPr>
          <p:cNvPr id="53" name="Card3Features"/>
          <p:cNvSpPr/>
          <p:nvPr/>
        </p:nvSpPr>
        <p:spPr>
          <a:xfrm>
            <a:off x="6210300" y="2400000"/>
            <a:ext cx="2362200" cy="2100000"/>
          </a:xfrm>
          <a:prstGeom prst="rect">
            <a:avLst/>
          </a:prstGeom>
          <a:noFill/>
          <a:ln/>
        </p:spPr>
        <p:txBody>
          <a:bodyPr wrap="square" lIns="91440" tIns="0" rIns="91440" bIns="0" rtlCol="0" anchor="t"/>
          <a:lstStyle/>
          <a:p>
            <a:pPr marL="171450" indent="-171450">
              <a:buFont typeface="Wingdings" pitchFamily="2" charset="2"/>
              <a:buChar char="ü"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Rapor görüntüleme ve dışa aktarma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Zamanlama ve otomasyon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WhatsApp ile rapor gönderimi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tr-TR" sz="1100">
                <a:solidFill>
                  <a:srgbClr val="37474F"/>
                </a:solidFill>
                <a:latin typeface="Calibri" pitchFamily="34" charset="0"/>
              </a:rPr>
              <a:t>E-posta ile rapor gönderimi</a:t>
            </a:r>
          </a:p>
        </p:txBody>
      </p:sp>
      <p:sp>
        <p:nvSpPr>
          <p:cNvPr id="60" name="Note"/>
          <p:cNvSpPr/>
          <p:nvPr/>
        </p:nvSpPr>
        <p:spPr>
          <a:xfrm>
            <a:off x="457200" y="4700000"/>
            <a:ext cx="8229600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tr-TR" sz="900" i="1">
                <a:solidFill>
                  <a:srgbClr val="78909C"/>
                </a:solidFill>
                <a:latin typeface="Calibri" pitchFamily="34" charset="0"/>
              </a:rPr>
              <a:t>Geliştirici Lisansı aynı zamanda raporlama lisansını da kapsar.</a:t>
            </a:r>
          </a:p>
        </p:txBody>
      </p:sp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sp>
        <p:nvSpPr>
          <p:cNvPr id="70" name="SloganText"/>
          <p:cNvSpPr txBox="1"/>
          <p:nvPr/>
        </p:nvSpPr>
        <p:spPr>
          <a:xfrm>
            <a:off x="5556000" y="172000"/>
            <a:ext cx="3544000" cy="25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ctr"/>
          <a:lstStyle/>
          <a:p>
            <a:pPr algn="ctr"/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UĞLA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ENEYİM,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ATIR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ÖZÜM</a:t>
            </a:r>
            <a:endParaRPr lang="tr-TR" sz="10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İletişime Geçin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>
                <a:solidFill>
                  <a:srgbClr val="546E7A"/>
                </a:solidFill>
                <a:latin typeface="Calibri" pitchFamily="34" charset="0"/>
              </a:rPr>
              <a:t>Sorularınız veya demo talepleriniz için bize ulaşın.</a:t>
            </a:r>
          </a:p>
        </p:txBody>
      </p:sp>
      <p:sp>
        <p:nvSpPr>
          <p:cNvPr id="30" name="ContactCardBG"/>
          <p:cNvSpPr/>
          <p:nvPr/>
        </p:nvSpPr>
        <p:spPr>
          <a:xfrm>
            <a:off x="1371600" y="1200000"/>
            <a:ext cx="6400800" cy="33000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E0E0E0"/>
            </a:solidFill>
          </a:ln>
          <a:effectLst>
            <a:outerShdw blurRad="50800" dist="25400" dir="5400000" algn="t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31" name="ContactName"/>
          <p:cNvSpPr/>
          <p:nvPr/>
        </p:nvSpPr>
        <p:spPr>
          <a:xfrm>
            <a:off x="1600200" y="1400000"/>
            <a:ext cx="5943600" cy="50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/>
            <a:r>
              <a:rPr lang="tr-TR" sz="2800" b="1">
                <a:solidFill>
                  <a:srgbClr val="1565C0"/>
                </a:solidFill>
                <a:latin typeface="Trebuchet MS" pitchFamily="34" charset="0"/>
              </a:rPr>
              <a:t>Salih DÜZEL</a:t>
            </a:r>
          </a:p>
        </p:txBody>
      </p:sp>
      <p:sp>
        <p:nvSpPr>
          <p:cNvPr id="32" name="ContactRole"/>
          <p:cNvSpPr/>
          <p:nvPr/>
        </p:nvSpPr>
        <p:spPr>
          <a:xfrm>
            <a:off x="1600200" y="1950000"/>
            <a:ext cx="59436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tr-TR" sz="1400">
                <a:solidFill>
                  <a:srgbClr val="78909C"/>
                </a:solidFill>
                <a:latin typeface="Calibri" pitchFamily="34" charset="0"/>
              </a:rPr>
              <a:t>eNS Robotics &amp; AI Solutions</a:t>
            </a:r>
          </a:p>
        </p:txBody>
      </p:sp>
      <p:sp>
        <p:nvSpPr>
          <p:cNvPr id="35" name="ContactDetails"/>
          <p:cNvSpPr/>
          <p:nvPr/>
        </p:nvSpPr>
        <p:spPr>
          <a:xfrm>
            <a:off x="2514600" y="2500000"/>
            <a:ext cx="41148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800"/>
              </a:spcAft>
            </a:pPr>
            <a:r>
              <a:rPr lang="tr-TR" sz="1400" b="1">
                <a:solidFill>
                  <a:srgbClr val="37474F"/>
                </a:solidFill>
                <a:latin typeface="Calibri" pitchFamily="34" charset="0"/>
              </a:rPr>
              <a:t>Telefon</a:t>
            </a:r>
          </a:p>
          <a:p>
            <a:pPr algn="ctr">
              <a:spcAft>
                <a:spcPts val="1200"/>
              </a:spcAft>
            </a:pPr>
            <a:r>
              <a:rPr lang="tr-TR" sz="1800" b="1">
                <a:solidFill>
                  <a:srgbClr val="1565C0"/>
                </a:solidFill>
                <a:latin typeface="Trebuchet MS" pitchFamily="34" charset="0"/>
              </a:rPr>
              <a:t>0 533 170 73 48</a:t>
            </a:r>
          </a:p>
          <a:p>
            <a:pPr algn="ctr">
              <a:spcAft>
                <a:spcPts val="800"/>
              </a:spcAft>
            </a:pPr>
            <a:r>
              <a:rPr lang="tr-TR" sz="1400" b="1">
                <a:solidFill>
                  <a:srgbClr val="37474F"/>
                </a:solidFill>
                <a:latin typeface="Calibri" pitchFamily="34" charset="0"/>
              </a:rPr>
              <a:t>E-posta</a:t>
            </a:r>
          </a:p>
          <a:p>
            <a:pPr algn="ctr">
              <a:spcAft>
                <a:spcPts val="1200"/>
              </a:spcAft>
            </a:pPr>
            <a:r>
              <a:rPr lang="tr-TR" sz="1800" b="1">
                <a:solidFill>
                  <a:srgbClr val="1565C0"/>
                </a:solidFill>
                <a:latin typeface="Trebuchet MS" pitchFamily="34" charset="0"/>
              </a:rPr>
              <a:t>salihduzel@ensrobotics.com</a:t>
            </a:r>
          </a:p>
          <a:p>
            <a:pPr algn="ctr">
              <a:spcAft>
                <a:spcPts val="800"/>
              </a:spcAft>
            </a:pPr>
            <a:r>
              <a:rPr lang="tr-TR" sz="1400" b="1">
                <a:solidFill>
                  <a:srgbClr val="37474F"/>
                </a:solidFill>
                <a:latin typeface="Calibri" pitchFamily="34" charset="0"/>
              </a:rPr>
              <a:t>Web</a:t>
            </a:r>
          </a:p>
          <a:p>
            <a:pPr algn="ctr"/>
            <a:r>
              <a:rPr lang="tr-TR" sz="1800" b="1">
                <a:solidFill>
                  <a:srgbClr val="1565C0"/>
                </a:solidFill>
                <a:latin typeface="Trebuchet MS" pitchFamily="34" charset="0"/>
              </a:rPr>
              <a:t>www.ensrobotics.com</a:t>
            </a:r>
          </a:p>
        </p:txBody>
      </p:sp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sp>
        <p:nvSpPr>
          <p:cNvPr id="45" name="SloganText"/>
          <p:cNvSpPr txBox="1"/>
          <p:nvPr/>
        </p:nvSpPr>
        <p:spPr>
          <a:xfrm>
            <a:off x="5556000" y="172000"/>
            <a:ext cx="3544000" cy="25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ctr"/>
          <a:lstStyle/>
          <a:p>
            <a:pPr algn="ctr"/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UĞLA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ENEYİM,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ATIR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ÖZÜM</a:t>
            </a:r>
            <a:endParaRPr lang="tr-TR" sz="10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20" name="Raporcu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22" y="1725656"/>
            <a:ext cx="2712955" cy="548688"/>
          </a:xfrm>
          <a:prstGeom prst="rect">
            <a:avLst/>
          </a:prstGeom>
        </p:spPr>
      </p:pic>
      <p:pic>
        <p:nvPicPr>
          <p:cNvPr id="10" name="eN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983" y="429432"/>
            <a:ext cx="1100000" cy="1073000"/>
          </a:xfrm>
          <a:prstGeom prst="rect">
            <a:avLst/>
          </a:prstGeom>
        </p:spPr>
      </p:pic>
      <p:sp>
        <p:nvSpPr>
          <p:cNvPr id="4" name="ThankYou"/>
          <p:cNvSpPr/>
          <p:nvPr/>
        </p:nvSpPr>
        <p:spPr>
          <a:xfrm>
            <a:off x="300000" y="2200000"/>
            <a:ext cx="540000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tr-TR" sz="4000" b="1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Teşekkürler</a:t>
            </a:r>
          </a:p>
        </p:txBody>
      </p:sp>
      <p:sp>
        <p:nvSpPr>
          <p:cNvPr id="5" name="Tagline"/>
          <p:cNvSpPr/>
          <p:nvPr/>
        </p:nvSpPr>
        <p:spPr>
          <a:xfrm>
            <a:off x="300000" y="2950000"/>
            <a:ext cx="5400000" cy="4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tr-TR" sz="1600">
                <a:solidFill>
                  <a:srgbClr val="BBDEFB"/>
                </a:solidFill>
                <a:latin typeface="Calibri" pitchFamily="34" charset="0"/>
              </a:rPr>
              <a:t>Raporcu Enes ile verilerinizi gücünüze dönüştürün.</a:t>
            </a:r>
          </a:p>
        </p:txBody>
      </p:sp>
      <p:sp>
        <p:nvSpPr>
          <p:cNvPr id="6" name="ContactInfo"/>
          <p:cNvSpPr/>
          <p:nvPr/>
        </p:nvSpPr>
        <p:spPr>
          <a:xfrm>
            <a:off x="300000" y="3600000"/>
            <a:ext cx="5400000" cy="4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tr-TR" sz="1200">
                <a:solidFill>
                  <a:srgbClr val="90CAF9"/>
                </a:solidFill>
                <a:latin typeface="Calibri" pitchFamily="34" charset="0"/>
              </a:rPr>
              <a:t>Salih DÜZEL  ·  0 533 170 73 48  ·  salihduzel@ensrobotics.com  ·  www.ensrobotics.com</a:t>
            </a:r>
          </a:p>
        </p:txBody>
      </p:sp>
      <p:sp>
        <p:nvSpPr>
          <p:cNvPr id="40" name="ImageFrame"/>
          <p:cNvSpPr/>
          <p:nvPr/>
        </p:nvSpPr>
        <p:spPr>
          <a:xfrm>
            <a:off x="5599522" y="250000"/>
            <a:ext cx="3150478" cy="4600000"/>
          </a:xfrm>
          <a:prstGeom prst="roundRect">
            <a:avLst>
              <a:gd name="adj" fmla="val 4000"/>
            </a:avLst>
          </a:prstGeom>
          <a:solidFill>
            <a:srgbClr val="FFFFFF">
              <a:alpha val="8000"/>
            </a:srgbClr>
          </a:solidFill>
          <a:ln w="12700">
            <a:solidFill>
              <a:srgbClr val="FFFFFF">
                <a:alpha val="15000"/>
              </a:srgbClr>
            </a:solidFill>
          </a:ln>
          <a:effectLst>
            <a:outerShdw blurRad="76200" dist="38100" dir="5400000" algn="t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pic>
        <p:nvPicPr>
          <p:cNvPr id="7" name="Picture 2" descr="Tablet ekranında sol tarafta Türkiye haritası üzerinde bar grafik, sağ tarafta dünya haritası üzerinde pie grafik bulunan kurumsal robotik rapor yöneticisi">
            <a:extLst>
              <a:ext uri="{FF2B5EF4-FFF2-40B4-BE49-F238E27FC236}">
                <a16:creationId xmlns:a16="http://schemas.microsoft.com/office/drawing/2014/main" id="{9C08BB12-75AC-92CF-7C75-AF939F953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99" y="500000"/>
            <a:ext cx="2900001" cy="4200000"/>
          </a:xfrm>
          <a:prstGeom prst="roundRect">
            <a:avLst>
              <a:gd name="adj" fmla="val 3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Divider"/>
          <p:cNvSpPr/>
          <p:nvPr/>
        </p:nvSpPr>
        <p:spPr>
          <a:xfrm>
            <a:off x="1200000" y="4250000"/>
            <a:ext cx="3600000" cy="0"/>
          </a:xfrm>
          <a:prstGeom prst="line">
            <a:avLst/>
          </a:prstGeom>
          <a:ln w="9525">
            <a:solidFill>
              <a:srgbClr val="FFFFFF">
                <a:alpha val="20000"/>
              </a:srgbClr>
            </a:solidFill>
          </a:ln>
        </p:spPr>
        <p:txBody>
          <a:bodyPr/>
          <a:lstStyle/>
          <a:p>
            <a:endParaRPr lang="tr-TR"/>
          </a:p>
        </p:txBody>
      </p:sp>
      <p:sp>
        <p:nvSpPr>
          <p:cNvPr id="42" name="PoweredBy"/>
          <p:cNvSpPr/>
          <p:nvPr/>
        </p:nvSpPr>
        <p:spPr>
          <a:xfrm>
            <a:off x="300000" y="4400000"/>
            <a:ext cx="54000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tr-TR" sz="1000">
                <a:solidFill>
                  <a:srgbClr val="64B5F6"/>
                </a:solidFill>
                <a:latin typeface="Calibri" pitchFamily="34" charset="0"/>
              </a:rPr>
              <a:t>eNS Robotics &amp; AI Solutions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rochure"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132397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2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00000"/>
            <a:ext cx="810000" cy="666000"/>
          </a:xfrm>
          <a:prstGeom prst="rect">
            <a:avLst/>
          </a:prstGeom>
        </p:spPr>
      </p:pic>
      <p:sp>
        <p:nvSpPr>
          <p:cNvPr id="21" name="SloganText"/>
          <p:cNvSpPr txBox="1"/>
          <p:nvPr/>
        </p:nvSpPr>
        <p:spPr>
          <a:xfrm>
            <a:off x="5781990" y="100000"/>
            <a:ext cx="3343952" cy="25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ctr"/>
          <a:lstStyle/>
          <a:p>
            <a:pPr algn="ctr"/>
            <a:r>
              <a:rPr lang="tr-TR" sz="1000" b="1" i="1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tr-TR" sz="1000" b="1" i="1">
                <a:solidFill>
                  <a:srgbClr val="0000FF"/>
                </a:solidFill>
                <a:latin typeface="Calibri"/>
                <a:cs typeface="Calibri"/>
              </a:rPr>
              <a:t>UĞLA </a:t>
            </a:r>
            <a:r>
              <a:rPr lang="tr-TR" sz="1000" b="1" i="1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tr-TR" sz="1000" b="1" i="1">
                <a:solidFill>
                  <a:srgbClr val="0000FF"/>
                </a:solidFill>
                <a:latin typeface="Calibri"/>
                <a:cs typeface="Calibri"/>
              </a:rPr>
              <a:t>ENEYİM, </a:t>
            </a:r>
            <a:r>
              <a:rPr lang="tr-TR" sz="1000" b="1" i="1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tr-TR" sz="1000" b="1" i="1">
                <a:solidFill>
                  <a:srgbClr val="0000FF"/>
                </a:solidFill>
                <a:latin typeface="Calibri"/>
                <a:cs typeface="Calibri"/>
              </a:rPr>
              <a:t>ATIR </a:t>
            </a:r>
            <a:r>
              <a:rPr lang="tr-TR" sz="1000" b="1" i="1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lang="tr-TR" sz="1000" b="1" i="1">
                <a:solidFill>
                  <a:srgbClr val="0000FF"/>
                </a:solidFill>
                <a:latin typeface="Calibri"/>
                <a:cs typeface="Calibri"/>
              </a:rPr>
              <a:t>ÖZÜM</a:t>
            </a:r>
            <a:endParaRPr lang="tr-TR" sz="1000" b="1" i="1"/>
          </a:p>
        </p:txBody>
      </p:sp>
      <p:sp>
        <p:nvSpPr>
          <p:cNvPr id="22" name="Title"/>
          <p:cNvSpPr/>
          <p:nvPr/>
        </p:nvSpPr>
        <p:spPr>
          <a:xfrm>
            <a:off x="457200" y="400000"/>
            <a:ext cx="82296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2200" b="1">
                <a:solidFill>
                  <a:srgbClr val="1565C0"/>
                </a:solidFill>
                <a:latin typeface="Trebuchet MS" pitchFamily="34" charset="0"/>
                <a:cs typeface="Trebuchet MS" pitchFamily="34" charset="-120"/>
              </a:rPr>
              <a:t>Teknik Yetenekler</a:t>
            </a:r>
          </a:p>
        </p:txBody>
      </p:sp>
      <p:sp>
        <p:nvSpPr>
          <p:cNvPr id="23" name="Subtitle"/>
          <p:cNvSpPr/>
          <p:nvPr/>
        </p:nvSpPr>
        <p:spPr>
          <a:xfrm>
            <a:off x="457200" y="770000"/>
            <a:ext cx="8229600" cy="2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100">
                <a:solidFill>
                  <a:srgbClr val="546E7A"/>
                </a:solidFill>
                <a:latin typeface="Calibri" pitchFamily="34" charset="0"/>
                <a:cs typeface="Calibri"/>
              </a:rPr>
              <a:t>eNS Rapor Modülü ile verilerinizi tek platformda yönetin, raporlayın ve paylaşın.</a:t>
            </a:r>
          </a:p>
        </p:txBody>
      </p:sp>
      <p:sp>
        <p:nvSpPr>
          <p:cNvPr id="100" name="Card1Bg"/>
          <p:cNvSpPr/>
          <p:nvPr/>
        </p:nvSpPr>
        <p:spPr>
          <a:xfrm>
            <a:off x="457200" y="1100000"/>
            <a:ext cx="2590000" cy="155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0E7EF"/>
            </a:solidFill>
          </a:ln>
          <a:effectLst>
            <a:outerShdw blurRad="50800" dist="25400" dir="5400000" algn="t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01" name="Card1Icon"/>
          <p:cNvSpPr/>
          <p:nvPr/>
        </p:nvSpPr>
        <p:spPr>
          <a:xfrm>
            <a:off x="607200" y="1200000"/>
            <a:ext cx="360000" cy="360000"/>
          </a:xfrm>
          <a:prstGeom prst="ellipse">
            <a:avLst/>
          </a:prstGeom>
          <a:solidFill>
            <a:srgbClr val="E3F2FD"/>
          </a:solidFill>
          <a:ln>
            <a:noFill/>
          </a:ln>
        </p:spPr>
        <p:txBody>
          <a:bodyPr wrap="square" lIns="0" tIns="0" rIns="0" bIns="0" anchor="ctr"/>
          <a:lstStyle/>
          <a:p>
            <a:pPr algn="ctr"/>
            <a:r>
              <a:rPr lang="tr-TR" sz="1600" b="1">
                <a:solidFill>
                  <a:srgbClr val="1565C0"/>
                </a:solidFill>
                <a:latin typeface="Calibri"/>
              </a:rPr>
              <a:t>01</a:t>
            </a:r>
          </a:p>
        </p:txBody>
      </p:sp>
      <p:sp>
        <p:nvSpPr>
          <p:cNvPr id="102" name="Card1Title"/>
          <p:cNvSpPr/>
          <p:nvPr/>
        </p:nvSpPr>
        <p:spPr>
          <a:xfrm>
            <a:off x="1040000" y="1200000"/>
            <a:ext cx="190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tr-TR" sz="1200" b="1">
                <a:solidFill>
                  <a:srgbClr val="1565C0"/>
                </a:solidFill>
                <a:latin typeface="Trebuchet MS" pitchFamily="34" charset="0"/>
                <a:cs typeface="Trebuchet MS"/>
              </a:rPr>
              <a:t>Veri Entegrasyonu</a:t>
            </a:r>
          </a:p>
        </p:txBody>
      </p:sp>
      <p:sp>
        <p:nvSpPr>
          <p:cNvPr id="103" name="Card1Desc"/>
          <p:cNvSpPr/>
          <p:nvPr/>
        </p:nvSpPr>
        <p:spPr>
          <a:xfrm>
            <a:off x="607200" y="1620000"/>
            <a:ext cx="2300000" cy="9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tr-TR" sz="1000">
                <a:solidFill>
                  <a:srgbClr val="546E7A"/>
                </a:solidFill>
                <a:latin typeface="Calibri" pitchFamily="34" charset="0"/>
                <a:cs typeface="Calibri"/>
              </a:rPr>
              <a:t>Farklı yazılımları ve veri kaynaklarını tek bir platformda birleştirin. ERP, CRM, Excel ve daha fazlasını bağlayarak bütünleşik raporlama yapın.</a:t>
            </a:r>
          </a:p>
        </p:txBody>
      </p:sp>
      <p:sp>
        <p:nvSpPr>
          <p:cNvPr id="110" name="Card2Bg"/>
          <p:cNvSpPr/>
          <p:nvPr/>
        </p:nvSpPr>
        <p:spPr>
          <a:xfrm>
            <a:off x="3277200" y="1100000"/>
            <a:ext cx="2590000" cy="155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0E7EF"/>
            </a:solidFill>
          </a:ln>
          <a:effectLst>
            <a:outerShdw blurRad="50800" dist="25400" dir="5400000" algn="t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11" name="Card2Icon"/>
          <p:cNvSpPr/>
          <p:nvPr/>
        </p:nvSpPr>
        <p:spPr>
          <a:xfrm>
            <a:off x="3427200" y="1200000"/>
            <a:ext cx="360000" cy="360000"/>
          </a:xfrm>
          <a:prstGeom prst="ellipse">
            <a:avLst/>
          </a:prstGeom>
          <a:solidFill>
            <a:srgbClr val="E3F2FD"/>
          </a:solidFill>
          <a:ln>
            <a:noFill/>
          </a:ln>
        </p:spPr>
        <p:txBody>
          <a:bodyPr wrap="square" lIns="0" tIns="0" rIns="0" bIns="0" anchor="ctr"/>
          <a:lstStyle/>
          <a:p>
            <a:pPr algn="ctr"/>
            <a:r>
              <a:rPr lang="tr-TR" sz="1600" b="1">
                <a:solidFill>
                  <a:srgbClr val="1565C0"/>
                </a:solidFill>
                <a:latin typeface="Calibri"/>
              </a:rPr>
              <a:t>02</a:t>
            </a:r>
          </a:p>
        </p:txBody>
      </p:sp>
      <p:sp>
        <p:nvSpPr>
          <p:cNvPr id="112" name="Card2Title"/>
          <p:cNvSpPr/>
          <p:nvPr/>
        </p:nvSpPr>
        <p:spPr>
          <a:xfrm>
            <a:off x="3860000" y="1200000"/>
            <a:ext cx="190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tr-TR" sz="1200" b="1">
                <a:solidFill>
                  <a:srgbClr val="1565C0"/>
                </a:solidFill>
                <a:latin typeface="Trebuchet MS" pitchFamily="34" charset="0"/>
                <a:cs typeface="Trebuchet MS"/>
              </a:rPr>
              <a:t>Rapor Şablonları</a:t>
            </a:r>
          </a:p>
        </p:txBody>
      </p:sp>
      <p:sp>
        <p:nvSpPr>
          <p:cNvPr id="113" name="Card2Desc"/>
          <p:cNvSpPr/>
          <p:nvPr/>
        </p:nvSpPr>
        <p:spPr>
          <a:xfrm>
            <a:off x="3427200" y="1620000"/>
            <a:ext cx="2300000" cy="9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tr-TR" sz="1000">
                <a:solidFill>
                  <a:srgbClr val="546E7A"/>
                </a:solidFill>
                <a:latin typeface="Calibri" pitchFamily="34" charset="0"/>
                <a:cs typeface="Calibri"/>
              </a:rPr>
              <a:t>Raporları bir kez hazırlayın, şablon olarak saklayın ve istediğiniz zaman tekrar kullanın. Standart raporlama süreçlerinizi hızlandırın.</a:t>
            </a:r>
          </a:p>
        </p:txBody>
      </p:sp>
      <p:sp>
        <p:nvSpPr>
          <p:cNvPr id="120" name="Card3Bg"/>
          <p:cNvSpPr/>
          <p:nvPr/>
        </p:nvSpPr>
        <p:spPr>
          <a:xfrm>
            <a:off x="6097200" y="1100000"/>
            <a:ext cx="2590000" cy="155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0E7EF"/>
            </a:solidFill>
          </a:ln>
          <a:effectLst>
            <a:outerShdw blurRad="50800" dist="25400" dir="5400000" algn="t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21" name="Card3Icon"/>
          <p:cNvSpPr/>
          <p:nvPr/>
        </p:nvSpPr>
        <p:spPr>
          <a:xfrm>
            <a:off x="6247200" y="1200000"/>
            <a:ext cx="360000" cy="360000"/>
          </a:xfrm>
          <a:prstGeom prst="ellipse">
            <a:avLst/>
          </a:prstGeom>
          <a:solidFill>
            <a:srgbClr val="E3F2FD"/>
          </a:solidFill>
          <a:ln>
            <a:noFill/>
          </a:ln>
        </p:spPr>
        <p:txBody>
          <a:bodyPr wrap="square" lIns="0" tIns="0" rIns="0" bIns="0" anchor="ctr"/>
          <a:lstStyle/>
          <a:p>
            <a:pPr algn="ctr"/>
            <a:r>
              <a:rPr lang="tr-TR" sz="1600" b="1">
                <a:solidFill>
                  <a:srgbClr val="1565C0"/>
                </a:solidFill>
                <a:latin typeface="Calibri"/>
              </a:rPr>
              <a:t>03</a:t>
            </a:r>
          </a:p>
        </p:txBody>
      </p:sp>
      <p:sp>
        <p:nvSpPr>
          <p:cNvPr id="122" name="Card3Title"/>
          <p:cNvSpPr/>
          <p:nvPr/>
        </p:nvSpPr>
        <p:spPr>
          <a:xfrm>
            <a:off x="6680000" y="1200000"/>
            <a:ext cx="190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tr-TR" sz="1200" b="1">
                <a:solidFill>
                  <a:srgbClr val="1565C0"/>
                </a:solidFill>
                <a:latin typeface="Trebuchet MS" pitchFamily="34" charset="0"/>
                <a:cs typeface="Trebuchet MS"/>
              </a:rPr>
              <a:t>Canlı Dashboard</a:t>
            </a:r>
          </a:p>
        </p:txBody>
      </p:sp>
      <p:sp>
        <p:nvSpPr>
          <p:cNvPr id="123" name="Card3Desc"/>
          <p:cNvSpPr/>
          <p:nvPr/>
        </p:nvSpPr>
        <p:spPr>
          <a:xfrm>
            <a:off x="6247200" y="1620000"/>
            <a:ext cx="2300000" cy="9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tr-TR" sz="1000">
                <a:solidFill>
                  <a:srgbClr val="546E7A"/>
                </a:solidFill>
                <a:latin typeface="Calibri" pitchFamily="34" charset="0"/>
                <a:cs typeface="Calibri"/>
              </a:rPr>
              <a:t>Gerçek zamanlı veri görselleştirme ile işletmenizi anlık olarak izleyin. İnteraktif grafikler ve KPI panelleriyle hızlı karar alın.</a:t>
            </a:r>
          </a:p>
        </p:txBody>
      </p:sp>
      <p:sp>
        <p:nvSpPr>
          <p:cNvPr id="130" name="Card4Bg"/>
          <p:cNvSpPr/>
          <p:nvPr/>
        </p:nvSpPr>
        <p:spPr>
          <a:xfrm>
            <a:off x="457200" y="2850000"/>
            <a:ext cx="2590000" cy="155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0E7EF"/>
            </a:solidFill>
          </a:ln>
          <a:effectLst>
            <a:outerShdw blurRad="50800" dist="25400" dir="5400000" algn="t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31" name="Card4Icon"/>
          <p:cNvSpPr/>
          <p:nvPr/>
        </p:nvSpPr>
        <p:spPr>
          <a:xfrm>
            <a:off x="607200" y="2950000"/>
            <a:ext cx="360000" cy="360000"/>
          </a:xfrm>
          <a:prstGeom prst="ellipse">
            <a:avLst/>
          </a:prstGeom>
          <a:solidFill>
            <a:srgbClr val="FFEBEE"/>
          </a:solidFill>
          <a:ln>
            <a:noFill/>
          </a:ln>
        </p:spPr>
        <p:txBody>
          <a:bodyPr wrap="square" lIns="0" tIns="0" rIns="0" bIns="0" anchor="ctr"/>
          <a:lstStyle/>
          <a:p>
            <a:pPr algn="ctr"/>
            <a:r>
              <a:rPr lang="tr-TR" sz="1600" b="1">
                <a:solidFill>
                  <a:srgbClr val="E53935"/>
                </a:solidFill>
                <a:latin typeface="Calibri"/>
              </a:rPr>
              <a:t>04</a:t>
            </a:r>
          </a:p>
        </p:txBody>
      </p:sp>
      <p:sp>
        <p:nvSpPr>
          <p:cNvPr id="132" name="Card4Title"/>
          <p:cNvSpPr/>
          <p:nvPr/>
        </p:nvSpPr>
        <p:spPr>
          <a:xfrm>
            <a:off x="1040000" y="2950000"/>
            <a:ext cx="190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tr-TR" sz="1200" b="1">
                <a:solidFill>
                  <a:srgbClr val="1565C0"/>
                </a:solidFill>
                <a:latin typeface="Trebuchet MS" pitchFamily="34" charset="0"/>
                <a:cs typeface="Trebuchet MS"/>
              </a:rPr>
              <a:t>Otomatik Dağıtım</a:t>
            </a:r>
          </a:p>
        </p:txBody>
      </p:sp>
      <p:sp>
        <p:nvSpPr>
          <p:cNvPr id="133" name="Card4Desc"/>
          <p:cNvSpPr/>
          <p:nvPr/>
        </p:nvSpPr>
        <p:spPr>
          <a:xfrm>
            <a:off x="607200" y="3370000"/>
            <a:ext cx="2300000" cy="9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tr-TR" sz="1000">
                <a:solidFill>
                  <a:srgbClr val="546E7A"/>
                </a:solidFill>
                <a:latin typeface="Calibri" pitchFamily="34" charset="0"/>
                <a:cs typeface="Calibri"/>
              </a:rPr>
              <a:t>Raporları WhatsApp ve e-posta ile zamanlı otomatik gönderin. Planlanan saatlerde ilgili kişilere rapor ulaşsın.</a:t>
            </a:r>
          </a:p>
        </p:txBody>
      </p:sp>
      <p:sp>
        <p:nvSpPr>
          <p:cNvPr id="140" name="Card5Bg"/>
          <p:cNvSpPr/>
          <p:nvPr/>
        </p:nvSpPr>
        <p:spPr>
          <a:xfrm>
            <a:off x="3277200" y="2850000"/>
            <a:ext cx="2590000" cy="155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0E7EF"/>
            </a:solidFill>
          </a:ln>
          <a:effectLst>
            <a:outerShdw blurRad="50800" dist="25400" dir="5400000" algn="t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41" name="Card5Icon"/>
          <p:cNvSpPr/>
          <p:nvPr/>
        </p:nvSpPr>
        <p:spPr>
          <a:xfrm>
            <a:off x="3427200" y="2950000"/>
            <a:ext cx="360000" cy="360000"/>
          </a:xfrm>
          <a:prstGeom prst="ellipse">
            <a:avLst/>
          </a:prstGeom>
          <a:solidFill>
            <a:srgbClr val="FFEBEE"/>
          </a:solidFill>
          <a:ln>
            <a:noFill/>
          </a:ln>
        </p:spPr>
        <p:txBody>
          <a:bodyPr wrap="square" lIns="0" tIns="0" rIns="0" bIns="0" anchor="ctr"/>
          <a:lstStyle/>
          <a:p>
            <a:pPr algn="ctr"/>
            <a:r>
              <a:rPr lang="tr-TR" sz="1600" b="1">
                <a:solidFill>
                  <a:srgbClr val="E53935"/>
                </a:solidFill>
                <a:latin typeface="Calibri"/>
              </a:rPr>
              <a:t>05</a:t>
            </a:r>
          </a:p>
        </p:txBody>
      </p:sp>
      <p:sp>
        <p:nvSpPr>
          <p:cNvPr id="142" name="Card5Title"/>
          <p:cNvSpPr/>
          <p:nvPr/>
        </p:nvSpPr>
        <p:spPr>
          <a:xfrm>
            <a:off x="3860000" y="2950000"/>
            <a:ext cx="190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tr-TR" sz="1200" b="1">
                <a:solidFill>
                  <a:srgbClr val="1565C0"/>
                </a:solidFill>
                <a:latin typeface="Trebuchet MS" pitchFamily="34" charset="0"/>
                <a:cs typeface="Trebuchet MS"/>
              </a:rPr>
              <a:t>Veritabanı Dokümantasyonu</a:t>
            </a:r>
          </a:p>
        </p:txBody>
      </p:sp>
      <p:sp>
        <p:nvSpPr>
          <p:cNvPr id="143" name="Card5Desc"/>
          <p:cNvSpPr/>
          <p:nvPr/>
        </p:nvSpPr>
        <p:spPr>
          <a:xfrm>
            <a:off x="3427200" y="3370000"/>
            <a:ext cx="2300000" cy="9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tr-TR" sz="1000">
                <a:solidFill>
                  <a:srgbClr val="546E7A"/>
                </a:solidFill>
                <a:latin typeface="Calibri" pitchFamily="34" charset="0"/>
                <a:cs typeface="Calibri"/>
              </a:rPr>
              <a:t>Hangi tablo ne yapar, nasıl çalışır — not alın. Tüm ekip veritabanını anlasın, zaman kazansın, bilgi kaybı olmasın.</a:t>
            </a:r>
          </a:p>
        </p:txBody>
      </p:sp>
      <p:sp>
        <p:nvSpPr>
          <p:cNvPr id="150" name="Card6Bg"/>
          <p:cNvSpPr/>
          <p:nvPr/>
        </p:nvSpPr>
        <p:spPr>
          <a:xfrm>
            <a:off x="6097200" y="2850000"/>
            <a:ext cx="2590000" cy="155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0E7EF"/>
            </a:solidFill>
          </a:ln>
          <a:effectLst>
            <a:outerShdw blurRad="50800" dist="25400" dir="5400000" algn="t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51" name="Card6Icon"/>
          <p:cNvSpPr/>
          <p:nvPr/>
        </p:nvSpPr>
        <p:spPr>
          <a:xfrm>
            <a:off x="6247200" y="2950000"/>
            <a:ext cx="360000" cy="360000"/>
          </a:xfrm>
          <a:prstGeom prst="ellipse">
            <a:avLst/>
          </a:prstGeom>
          <a:solidFill>
            <a:srgbClr val="FFEBEE"/>
          </a:solidFill>
          <a:ln>
            <a:noFill/>
          </a:ln>
        </p:spPr>
        <p:txBody>
          <a:bodyPr wrap="square" lIns="0" tIns="0" rIns="0" bIns="0" anchor="ctr"/>
          <a:lstStyle/>
          <a:p>
            <a:pPr algn="ctr"/>
            <a:r>
              <a:rPr lang="tr-TR" sz="1600" b="1">
                <a:solidFill>
                  <a:srgbClr val="E53935"/>
                </a:solidFill>
                <a:latin typeface="Calibri"/>
              </a:rPr>
              <a:t>06</a:t>
            </a:r>
          </a:p>
        </p:txBody>
      </p:sp>
      <p:sp>
        <p:nvSpPr>
          <p:cNvPr id="152" name="Card6Title"/>
          <p:cNvSpPr/>
          <p:nvPr/>
        </p:nvSpPr>
        <p:spPr>
          <a:xfrm>
            <a:off x="6680000" y="2950000"/>
            <a:ext cx="190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tr-TR" sz="1200" b="1">
                <a:solidFill>
                  <a:srgbClr val="1565C0"/>
                </a:solidFill>
                <a:latin typeface="Trebuchet MS" pitchFamily="34" charset="0"/>
                <a:cs typeface="Trebuchet MS"/>
              </a:rPr>
              <a:t>Sahada Kullanım</a:t>
            </a:r>
          </a:p>
        </p:txBody>
      </p:sp>
      <p:sp>
        <p:nvSpPr>
          <p:cNvPr id="153" name="Card6Desc"/>
          <p:cNvSpPr/>
          <p:nvPr/>
        </p:nvSpPr>
        <p:spPr>
          <a:xfrm>
            <a:off x="6247200" y="3370000"/>
            <a:ext cx="2300000" cy="9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tr-TR" sz="1000">
                <a:solidFill>
                  <a:srgbClr val="546E7A"/>
                </a:solidFill>
                <a:latin typeface="Calibri" pitchFamily="34" charset="0"/>
                <a:cs typeface="Calibri"/>
              </a:rPr>
              <a:t>Ofiste hazırlanan raporları müşteri lokasyonlarında anında sunun. Tablet ve mobil uyumlu erişim ile sahada veri gücünüzü kullanın.</a:t>
            </a:r>
          </a:p>
        </p:txBody>
      </p:sp>
      <p:sp>
        <p:nvSpPr>
          <p:cNvPr id="160" name="BottomLine"/>
          <p:cNvSpPr/>
          <p:nvPr/>
        </p:nvSpPr>
        <p:spPr>
          <a:xfrm>
            <a:off x="0" y="4650000"/>
            <a:ext cx="9144000" cy="27432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1" name="WebText"/>
          <p:cNvSpPr txBox="1"/>
          <p:nvPr/>
        </p:nvSpPr>
        <p:spPr>
          <a:xfrm>
            <a:off x="457200" y="4700000"/>
            <a:ext cx="2500000" cy="2500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l"/>
            <a:r>
              <a:rPr lang="tr-TR" sz="1000">
                <a:solidFill>
                  <a:srgbClr val="1565C0"/>
                </a:solidFill>
                <a:latin typeface="Calibri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Kullanıcı ≠ Personel</a:t>
            </a:r>
          </a:p>
        </p:txBody>
      </p:sp>
      <p:sp>
        <p:nvSpPr>
          <p:cNvPr id="5" name="Subtitle"/>
          <p:cNvSpPr/>
          <p:nvPr/>
        </p:nvSpPr>
        <p:spPr>
          <a:xfrm>
            <a:off x="914400" y="600000"/>
            <a:ext cx="7315200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>
                <a:solidFill>
                  <a:srgbClr val="546E7A"/>
                </a:solidFill>
                <a:latin typeface="Calibri" pitchFamily="34" charset="0"/>
              </a:rPr>
              <a:t>Lisans kontrolü ve personel takibi ayrı çalışır — işlem şeffaflığı tam sağlanır.</a:t>
            </a:r>
          </a:p>
        </p:txBody>
      </p:sp>
      <p:sp>
        <p:nvSpPr>
          <p:cNvPr id="6" name="Tagline"/>
          <p:cNvSpPr/>
          <p:nvPr/>
        </p:nvSpPr>
        <p:spPr>
          <a:xfrm>
            <a:off x="914400" y="860000"/>
            <a:ext cx="7315200" cy="370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400" b="1">
                <a:solidFill>
                  <a:srgbClr val="1565C0"/>
                </a:solidFill>
                <a:latin typeface="Trebuchet MS" pitchFamily="34" charset="0"/>
              </a:rPr>
              <a:t>Geliştirici ve müşteri lisansı tanımlamaları</a:t>
            </a:r>
          </a:p>
        </p:txBody>
      </p:sp>
      <p:sp>
        <p:nvSpPr>
          <p:cNvPr id="11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12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14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0174CC0-F9E8-C15A-B926-92449A8AF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47" y="1120093"/>
            <a:ext cx="8229600" cy="3704510"/>
          </a:xfrm>
          <a:prstGeom prst="rect">
            <a:avLst/>
          </a:prstGeom>
        </p:spPr>
      </p:pic>
      <p:sp>
        <p:nvSpPr>
          <p:cNvPr id="26" name="SloganText"/>
          <p:cNvSpPr txBox="1"/>
          <p:nvPr/>
        </p:nvSpPr>
        <p:spPr>
          <a:xfrm>
            <a:off x="5724702" y="124957"/>
            <a:ext cx="3308808" cy="25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ctr"/>
          <a:lstStyle/>
          <a:p>
            <a:pPr algn="ctr"/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UĞLA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ENEYİM,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ATIR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ÖZÜM</a:t>
            </a:r>
            <a:endParaRPr lang="tr-TR" sz="10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Veri Entegrasyonu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>
                <a:solidFill>
                  <a:srgbClr val="546E7A"/>
                </a:solidFill>
                <a:latin typeface="Calibri" pitchFamily="34" charset="0"/>
              </a:rPr>
              <a:t>Birbirinden çok farklı yazılımları ve bilgileri tek platformda bağlayın.</a:t>
            </a:r>
          </a:p>
        </p:txBody>
      </p:sp>
      <p:pic>
        <p:nvPicPr>
          <p:cNvPr id="20" name="Screenshot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50000"/>
            <a:ext cx="8229600" cy="3700000"/>
          </a:xfrm>
          <a:prstGeom prst="roundRect">
            <a:avLst>
              <a:gd name="adj" fmla="val 3000"/>
            </a:avLst>
          </a:prstGeom>
          <a:ln w="12700">
            <a:solidFill>
              <a:srgbClr val="E0E0E0"/>
            </a:solidFill>
          </a:ln>
          <a:effectLst>
            <a:outerShdw blurRad="50800" dist="25400" dir="5400000" algn="t" rotWithShape="0">
              <a:srgbClr val="000000">
                <a:alpha val="15000"/>
              </a:srgbClr>
            </a:outerShdw>
          </a:effectLst>
        </p:spPr>
      </p:pic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sp>
        <p:nvSpPr>
          <p:cNvPr id="30" name="SloganText"/>
          <p:cNvSpPr txBox="1"/>
          <p:nvPr/>
        </p:nvSpPr>
        <p:spPr>
          <a:xfrm>
            <a:off x="5161175" y="220040"/>
            <a:ext cx="3982825" cy="25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ctr"/>
          <a:lstStyle/>
          <a:p>
            <a:pPr algn="ctr"/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UĞLA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ENEYİM,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ATIR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ÖZÜM</a:t>
            </a:r>
            <a:endParaRPr lang="tr-TR" sz="10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Ofiste Hazırla, Sahada Kullan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>
                <a:solidFill>
                  <a:srgbClr val="546E7A"/>
                </a:solidFill>
                <a:latin typeface="Calibri" pitchFamily="34" charset="0"/>
              </a:rPr>
              <a:t>Ofiste hazırlanan raporları müşteri lokasyonlarında kolayca kullanın.</a:t>
            </a:r>
          </a:p>
        </p:txBody>
      </p:sp>
      <p:pic>
        <p:nvPicPr>
          <p:cNvPr id="20" name="Screenshot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50000"/>
            <a:ext cx="4000500" cy="3600000"/>
          </a:xfrm>
          <a:prstGeom prst="roundRect">
            <a:avLst>
              <a:gd name="adj" fmla="val 3000"/>
            </a:avLst>
          </a:prstGeom>
          <a:ln w="12700">
            <a:solidFill>
              <a:srgbClr val="E0E0E0"/>
            </a:solidFill>
          </a:ln>
          <a:effectLst>
            <a:outerShdw blurRad="50800" dist="25400" dir="5400000" algn="t" rotWithShape="0">
              <a:srgbClr val="000000">
                <a:alpha val="15000"/>
              </a:srgbClr>
            </a:outerShdw>
          </a:effectLst>
        </p:spPr>
      </p:pic>
      <p:pic>
        <p:nvPicPr>
          <p:cNvPr id="21" name="Screenshot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1050000"/>
            <a:ext cx="4000500" cy="3600000"/>
          </a:xfrm>
          <a:prstGeom prst="roundRect">
            <a:avLst>
              <a:gd name="adj" fmla="val 3000"/>
            </a:avLst>
          </a:prstGeom>
          <a:ln w="12700">
            <a:solidFill>
              <a:srgbClr val="E0E0E0"/>
            </a:solidFill>
          </a:ln>
          <a:effectLst>
            <a:outerShdw blurRad="50800" dist="25400" dir="5400000" algn="t" rotWithShape="0">
              <a:srgbClr val="000000">
                <a:alpha val="15000"/>
              </a:srgbClr>
            </a:outerShdw>
          </a:effectLst>
        </p:spPr>
      </p:pic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sp>
        <p:nvSpPr>
          <p:cNvPr id="31" name="SloganText"/>
          <p:cNvSpPr txBox="1"/>
          <p:nvPr/>
        </p:nvSpPr>
        <p:spPr>
          <a:xfrm>
            <a:off x="5556000" y="172000"/>
            <a:ext cx="3544000" cy="25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ctr"/>
          <a:lstStyle/>
          <a:p>
            <a:pPr algn="ctr"/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UĞLA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ENEYİM,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ATIR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ÖZÜM</a:t>
            </a:r>
            <a:endParaRPr lang="tr-TR" sz="10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Veritabanı Dokümantasyonu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>
                <a:solidFill>
                  <a:srgbClr val="546E7A"/>
                </a:solidFill>
                <a:latin typeface="Calibri" pitchFamily="34" charset="0"/>
              </a:rPr>
              <a:t>Hangi tablo ne yapar, nasıl çalışır — not alın, tüm ekip zaman kazansın.</a:t>
            </a:r>
          </a:p>
        </p:txBody>
      </p:sp>
      <p:pic>
        <p:nvPicPr>
          <p:cNvPr id="20" name="Screenshot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50000"/>
            <a:ext cx="4000500" cy="3600000"/>
          </a:xfrm>
          <a:prstGeom prst="roundRect">
            <a:avLst>
              <a:gd name="adj" fmla="val 3000"/>
            </a:avLst>
          </a:prstGeom>
          <a:ln w="12700">
            <a:solidFill>
              <a:srgbClr val="E0E0E0"/>
            </a:solidFill>
          </a:ln>
          <a:effectLst>
            <a:outerShdw blurRad="50800" dist="25400" dir="5400000" algn="t" rotWithShape="0">
              <a:srgbClr val="000000">
                <a:alpha val="15000"/>
              </a:srgbClr>
            </a:outerShdw>
          </a:effectLst>
        </p:spPr>
      </p:pic>
      <p:pic>
        <p:nvPicPr>
          <p:cNvPr id="21" name="Screenshot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1050000"/>
            <a:ext cx="4000500" cy="3600000"/>
          </a:xfrm>
          <a:prstGeom prst="roundRect">
            <a:avLst>
              <a:gd name="adj" fmla="val 3000"/>
            </a:avLst>
          </a:prstGeom>
          <a:ln w="12700">
            <a:solidFill>
              <a:srgbClr val="E0E0E0"/>
            </a:solidFill>
          </a:ln>
          <a:effectLst>
            <a:outerShdw blurRad="50800" dist="25400" dir="5400000" algn="t" rotWithShape="0">
              <a:srgbClr val="000000">
                <a:alpha val="15000"/>
              </a:srgbClr>
            </a:outerShdw>
          </a:effectLst>
        </p:spPr>
      </p:pic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sp>
        <p:nvSpPr>
          <p:cNvPr id="31" name="SloganText"/>
          <p:cNvSpPr txBox="1"/>
          <p:nvPr/>
        </p:nvSpPr>
        <p:spPr>
          <a:xfrm>
            <a:off x="5556000" y="172000"/>
            <a:ext cx="3544000" cy="25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ctr"/>
          <a:lstStyle/>
          <a:p>
            <a:pPr algn="ctr"/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UĞLA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ENEYİM,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ATIR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ÖZÜM</a:t>
            </a:r>
            <a:endParaRPr lang="tr-TR" sz="10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Rapor Şablonları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>
                <a:solidFill>
                  <a:srgbClr val="546E7A"/>
                </a:solidFill>
                <a:latin typeface="Calibri" pitchFamily="34" charset="0"/>
              </a:rPr>
              <a:t>Raporları bir kez hazırlayın, saklayın ve istediğiniz yerde tekrar kullanın.</a:t>
            </a:r>
          </a:p>
        </p:txBody>
      </p:sp>
      <p:pic>
        <p:nvPicPr>
          <p:cNvPr id="20" name="Screenshot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50000"/>
            <a:ext cx="8229600" cy="3700000"/>
          </a:xfrm>
          <a:prstGeom prst="roundRect">
            <a:avLst>
              <a:gd name="adj" fmla="val 3000"/>
            </a:avLst>
          </a:prstGeom>
          <a:ln w="12700">
            <a:solidFill>
              <a:srgbClr val="E0E0E0"/>
            </a:solidFill>
          </a:ln>
          <a:effectLst>
            <a:outerShdw blurRad="50800" dist="25400" dir="5400000" algn="t" rotWithShape="0">
              <a:srgbClr val="000000">
                <a:alpha val="15000"/>
              </a:srgbClr>
            </a:outerShdw>
          </a:effectLst>
        </p:spPr>
      </p:pic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sp>
        <p:nvSpPr>
          <p:cNvPr id="30" name="SloganText"/>
          <p:cNvSpPr txBox="1"/>
          <p:nvPr/>
        </p:nvSpPr>
        <p:spPr>
          <a:xfrm>
            <a:off x="5556000" y="172000"/>
            <a:ext cx="3544000" cy="25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ctr"/>
          <a:lstStyle/>
          <a:p>
            <a:pPr algn="ctr"/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UĞLA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ENEYİM,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ATIR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ÖZÜM</a:t>
            </a:r>
            <a:endParaRPr lang="tr-TR" sz="1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Otomatik Rapor Dağıtımı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>
                <a:solidFill>
                  <a:srgbClr val="546E7A"/>
                </a:solidFill>
                <a:latin typeface="Calibri" pitchFamily="34" charset="0"/>
              </a:rPr>
              <a:t>Zamanında raporları WhatsApp veya e-posta ile otomatik gönderin.</a:t>
            </a:r>
          </a:p>
        </p:txBody>
      </p:sp>
      <p:pic>
        <p:nvPicPr>
          <p:cNvPr id="20" name="Screenshot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50000"/>
            <a:ext cx="8229600" cy="3700000"/>
          </a:xfrm>
          <a:prstGeom prst="roundRect">
            <a:avLst>
              <a:gd name="adj" fmla="val 3000"/>
            </a:avLst>
          </a:prstGeom>
          <a:ln w="12700">
            <a:solidFill>
              <a:srgbClr val="E0E0E0"/>
            </a:solidFill>
          </a:ln>
          <a:effectLst>
            <a:outerShdw blurRad="50800" dist="25400" dir="5400000" algn="t" rotWithShape="0">
              <a:srgbClr val="000000">
                <a:alpha val="15000"/>
              </a:srgbClr>
            </a:outerShdw>
          </a:effectLst>
        </p:spPr>
      </p:pic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sp>
        <p:nvSpPr>
          <p:cNvPr id="30" name="SloganText"/>
          <p:cNvSpPr txBox="1"/>
          <p:nvPr/>
        </p:nvSpPr>
        <p:spPr>
          <a:xfrm>
            <a:off x="5556000" y="172000"/>
            <a:ext cx="3544000" cy="25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ctr"/>
          <a:lstStyle/>
          <a:p>
            <a:pPr algn="ctr"/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UĞLA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ENEYİM,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ATIR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ÖZÜM</a:t>
            </a:r>
            <a:endParaRPr lang="tr-TR" sz="10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Canlı Dashboard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>
                <a:solidFill>
                  <a:srgbClr val="546E7A"/>
                </a:solidFill>
                <a:latin typeface="Calibri" pitchFamily="34" charset="0"/>
              </a:rPr>
              <a:t>Gerçek zamanlı veri görselleştirme ve izleme ekranı.</a:t>
            </a:r>
          </a:p>
        </p:txBody>
      </p:sp>
      <p:pic>
        <p:nvPicPr>
          <p:cNvPr id="20" name="Screenshot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50000"/>
            <a:ext cx="8229600" cy="3700000"/>
          </a:xfrm>
          <a:prstGeom prst="roundRect">
            <a:avLst>
              <a:gd name="adj" fmla="val 3000"/>
            </a:avLst>
          </a:prstGeom>
          <a:ln w="12700">
            <a:solidFill>
              <a:srgbClr val="E0E0E0"/>
            </a:solidFill>
          </a:ln>
          <a:effectLst>
            <a:outerShdw blurRad="50800" dist="25400" dir="5400000" algn="t" rotWithShape="0">
              <a:srgbClr val="000000">
                <a:alpha val="15000"/>
              </a:srgbClr>
            </a:outerShdw>
          </a:effectLst>
        </p:spPr>
      </p:pic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sp>
        <p:nvSpPr>
          <p:cNvPr id="30" name="SloganText"/>
          <p:cNvSpPr txBox="1"/>
          <p:nvPr/>
        </p:nvSpPr>
        <p:spPr>
          <a:xfrm>
            <a:off x="5556000" y="172000"/>
            <a:ext cx="3544000" cy="25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ctr"/>
          <a:lstStyle/>
          <a:p>
            <a:pPr algn="ctr"/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UĞLA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ENEYİM,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ER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ATIR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İR </a:t>
            </a:r>
            <a:r>
              <a:rPr lang="tr-TR" sz="1000" b="1" i="1" dirty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lang="tr-TR" sz="1000" b="1" i="1" dirty="0">
                <a:solidFill>
                  <a:srgbClr val="0000FF"/>
                </a:solidFill>
                <a:latin typeface="Calibri"/>
                <a:cs typeface="Calibri"/>
              </a:rPr>
              <a:t>ÖZÜM</a:t>
            </a:r>
            <a:endParaRPr lang="tr-TR" sz="10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730</Words>
  <Application>Microsoft Office PowerPoint</Application>
  <PresentationFormat>Ekran Gösterisi (16:9)</PresentationFormat>
  <Paragraphs>113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SALİH ONUR DÜZEL</dc:creator>
  <cp:lastModifiedBy>SALİH ONUR DÜZEL</cp:lastModifiedBy>
  <cp:revision>8</cp:revision>
  <dcterms:created xsi:type="dcterms:W3CDTF">2026-04-27T09:42:14Z</dcterms:created>
  <dcterms:modified xsi:type="dcterms:W3CDTF">2026-05-28T14:58:41Z</dcterms:modified>
</cp:coreProperties>
</file>