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8" r:id="rId4"/>
    <p:sldId id="292" r:id="rId5"/>
    <p:sldId id="283" r:id="rId6"/>
    <p:sldId id="286" r:id="rId7"/>
    <p:sldId id="284" r:id="rId8"/>
    <p:sldId id="285" r:id="rId9"/>
    <p:sldId id="293" r:id="rId10"/>
    <p:sldId id="290" r:id="rId11"/>
    <p:sldId id="291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3AD2AC73-029E-4A3B-90C5-7FAF7A36309D}">
          <p14:sldIdLst>
            <p14:sldId id="256"/>
            <p14:sldId id="269"/>
            <p14:sldId id="288"/>
            <p14:sldId id="292"/>
            <p14:sldId id="283"/>
            <p14:sldId id="286"/>
            <p14:sldId id="284"/>
            <p14:sldId id="285"/>
            <p14:sldId id="293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0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29" name="RedAccent"/>
          <p:cNvSpPr/>
          <p:nvPr/>
        </p:nvSpPr>
        <p:spPr>
          <a:xfrm>
            <a:off x="0" y="0"/>
            <a:ext cx="132397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ext 1"/>
          <p:cNvSpPr/>
          <p:nvPr/>
        </p:nvSpPr>
        <p:spPr>
          <a:xfrm>
            <a:off x="532565" y="3701175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E53935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</a:t>
            </a:r>
            <a:r>
              <a:rPr lang="en-US" sz="3600" b="1" dirty="0" err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NS</a:t>
            </a:r>
            <a:r>
              <a:rPr lang="en-US" sz="36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</a:t>
            </a:r>
            <a:r>
              <a:rPr lang="tr-TR" sz="36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Depo Modülü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66829" y="3965401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6206AAEE-DCF0-1962-FF72-06065A5D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71449"/>
            <a:ext cx="1213485" cy="997839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23C6CBA7-DBFF-F66C-6B3C-DBC7D028EACF}"/>
              </a:ext>
            </a:extLst>
          </p:cNvPr>
          <p:cNvSpPr txBox="1"/>
          <p:nvPr/>
        </p:nvSpPr>
        <p:spPr>
          <a:xfrm rot="16200000">
            <a:off x="-753309" y="2452997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1565C0"/>
                </a:solidFill>
              </a:rPr>
              <a:t>www.ensrobotics.com</a:t>
            </a:r>
          </a:p>
        </p:txBody>
      </p:sp>
      <p:pic>
        <p:nvPicPr>
          <p:cNvPr id="3" name="Picture 2" descr="Mavi baretli insansı robot depocu">
            <a:extLst>
              <a:ext uri="{FF2B5EF4-FFF2-40B4-BE49-F238E27FC236}">
                <a16:creationId xmlns:a16="http://schemas.microsoft.com/office/drawing/2014/main" id="{2D5830C1-EC90-33DD-36EC-55E456F7E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96727"/>
            <a:ext cx="3429000" cy="3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203D9DD-D4B2-7D7C-773F-775DB7F262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100" y="4262961"/>
            <a:ext cx="291505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İletişime Geçin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Sorularınız veya demo talepleriniz için bize ulaşın.</a:t>
            </a:r>
          </a:p>
        </p:txBody>
      </p:sp>
      <p:sp>
        <p:nvSpPr>
          <p:cNvPr id="30" name="ContactCardBG"/>
          <p:cNvSpPr/>
          <p:nvPr/>
        </p:nvSpPr>
        <p:spPr>
          <a:xfrm>
            <a:off x="1371600" y="1200000"/>
            <a:ext cx="6400800" cy="33000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E0E0E0"/>
            </a:solidFill>
          </a:ln>
          <a:effectLst>
            <a:outerShdw blurRad="50800" dist="25400" dir="5400000" algn="t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31" name="ContactName"/>
          <p:cNvSpPr/>
          <p:nvPr/>
        </p:nvSpPr>
        <p:spPr>
          <a:xfrm>
            <a:off x="1600200" y="1400000"/>
            <a:ext cx="5943600" cy="50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/>
            <a:r>
              <a:rPr lang="tr-TR" sz="2800" b="1">
                <a:solidFill>
                  <a:srgbClr val="1565C0"/>
                </a:solidFill>
                <a:latin typeface="Trebuchet MS" pitchFamily="34" charset="0"/>
              </a:rPr>
              <a:t>Salih DÜZEL</a:t>
            </a:r>
          </a:p>
        </p:txBody>
      </p:sp>
      <p:sp>
        <p:nvSpPr>
          <p:cNvPr id="32" name="ContactRole"/>
          <p:cNvSpPr/>
          <p:nvPr/>
        </p:nvSpPr>
        <p:spPr>
          <a:xfrm>
            <a:off x="1600200" y="1950000"/>
            <a:ext cx="59436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400">
                <a:solidFill>
                  <a:srgbClr val="78909C"/>
                </a:solidFill>
                <a:latin typeface="Calibri" pitchFamily="34" charset="0"/>
              </a:rPr>
              <a:t>eNS Robotics &amp; AI Solutions</a:t>
            </a:r>
          </a:p>
        </p:txBody>
      </p:sp>
      <p:sp>
        <p:nvSpPr>
          <p:cNvPr id="35" name="ContactDetails"/>
          <p:cNvSpPr/>
          <p:nvPr/>
        </p:nvSpPr>
        <p:spPr>
          <a:xfrm>
            <a:off x="2514600" y="2500000"/>
            <a:ext cx="41148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Telefon</a:t>
            </a:r>
          </a:p>
          <a:p>
            <a:pPr algn="ctr">
              <a:spcAft>
                <a:spcPts val="1200"/>
              </a:spcAft>
            </a:pPr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0 533 170 73 48</a:t>
            </a:r>
          </a:p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E-posta</a:t>
            </a:r>
          </a:p>
          <a:p>
            <a:pPr algn="ctr">
              <a:spcAft>
                <a:spcPts val="1200"/>
              </a:spcAft>
            </a:pPr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salihduzel@ensrobotics.com</a:t>
            </a:r>
          </a:p>
          <a:p>
            <a:pPr algn="ctr">
              <a:spcAft>
                <a:spcPts val="800"/>
              </a:spcAft>
            </a:pPr>
            <a:r>
              <a:rPr lang="tr-TR" sz="1400" b="1">
                <a:solidFill>
                  <a:srgbClr val="37474F"/>
                </a:solidFill>
                <a:latin typeface="Calibri" pitchFamily="34" charset="0"/>
              </a:rPr>
              <a:t>Web</a:t>
            </a:r>
          </a:p>
          <a:p>
            <a:pPr algn="ctr"/>
            <a:r>
              <a:rPr lang="tr-TR" sz="1800" b="1">
                <a:solidFill>
                  <a:srgbClr val="1565C0"/>
                </a:solidFill>
                <a:latin typeface="Trebuchet MS" pitchFamily="34" charset="0"/>
              </a:rPr>
              <a:t>www.ensrobotics.com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7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983" y="429432"/>
            <a:ext cx="1100000" cy="1073000"/>
          </a:xfrm>
          <a:prstGeom prst="rect">
            <a:avLst/>
          </a:prstGeom>
        </p:spPr>
      </p:pic>
      <p:sp>
        <p:nvSpPr>
          <p:cNvPr id="4" name="ThankYou"/>
          <p:cNvSpPr/>
          <p:nvPr/>
        </p:nvSpPr>
        <p:spPr>
          <a:xfrm>
            <a:off x="300000" y="2200000"/>
            <a:ext cx="5400000" cy="7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tr-TR" sz="4000" b="1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Teşekkürler</a:t>
            </a:r>
          </a:p>
        </p:txBody>
      </p:sp>
      <p:sp>
        <p:nvSpPr>
          <p:cNvPr id="5" name="Tagline"/>
          <p:cNvSpPr/>
          <p:nvPr/>
        </p:nvSpPr>
        <p:spPr>
          <a:xfrm>
            <a:off x="300000" y="2950000"/>
            <a:ext cx="540000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600" dirty="0">
                <a:solidFill>
                  <a:srgbClr val="BBDEFB"/>
                </a:solidFill>
                <a:latin typeface="Calibri" pitchFamily="34" charset="0"/>
              </a:rPr>
              <a:t>Depocu Enes ile verilerinizi gücünüze dönüştürün.</a:t>
            </a:r>
          </a:p>
        </p:txBody>
      </p:sp>
      <p:sp>
        <p:nvSpPr>
          <p:cNvPr id="6" name="ContactInfo"/>
          <p:cNvSpPr/>
          <p:nvPr/>
        </p:nvSpPr>
        <p:spPr>
          <a:xfrm>
            <a:off x="300000" y="3600000"/>
            <a:ext cx="5400000" cy="4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tr-TR" sz="1200">
                <a:solidFill>
                  <a:srgbClr val="90CAF9"/>
                </a:solidFill>
                <a:latin typeface="Calibri" pitchFamily="34" charset="0"/>
              </a:rPr>
              <a:t>Salih DÜZEL  ·  0 533 170 73 48  ·  salihduzel@ensrobotics.com  ·  www.ensrobotics.com</a:t>
            </a:r>
          </a:p>
        </p:txBody>
      </p:sp>
      <p:sp>
        <p:nvSpPr>
          <p:cNvPr id="40" name="ImageFrame"/>
          <p:cNvSpPr/>
          <p:nvPr/>
        </p:nvSpPr>
        <p:spPr>
          <a:xfrm>
            <a:off x="6050000" y="250000"/>
            <a:ext cx="2700000" cy="4600000"/>
          </a:xfrm>
          <a:prstGeom prst="roundRect">
            <a:avLst>
              <a:gd name="adj" fmla="val 4000"/>
            </a:avLst>
          </a:prstGeom>
          <a:solidFill>
            <a:srgbClr val="FFFFFF">
              <a:alpha val="8000"/>
            </a:srgbClr>
          </a:solidFill>
          <a:ln w="12700">
            <a:solidFill>
              <a:srgbClr val="FFFFFF">
                <a:alpha val="15000"/>
              </a:srgbClr>
            </a:solidFill>
          </a:ln>
          <a:effectLst>
            <a:outerShdw blurRad="76200" dist="38100" dir="5400000" algn="t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  <p:sp>
        <p:nvSpPr>
          <p:cNvPr id="41" name="Divider"/>
          <p:cNvSpPr/>
          <p:nvPr/>
        </p:nvSpPr>
        <p:spPr>
          <a:xfrm>
            <a:off x="1200000" y="4250000"/>
            <a:ext cx="3600000" cy="0"/>
          </a:xfrm>
          <a:prstGeom prst="line">
            <a:avLst/>
          </a:prstGeom>
          <a:ln w="9525">
            <a:solidFill>
              <a:srgbClr val="FFFFFF">
                <a:alpha val="20000"/>
              </a:srgbClr>
            </a:solidFill>
          </a:ln>
        </p:spPr>
        <p:txBody>
          <a:bodyPr/>
          <a:lstStyle/>
          <a:p>
            <a:endParaRPr lang="tr-TR"/>
          </a:p>
        </p:txBody>
      </p:sp>
      <p:sp>
        <p:nvSpPr>
          <p:cNvPr id="42" name="PoweredBy"/>
          <p:cNvSpPr/>
          <p:nvPr/>
        </p:nvSpPr>
        <p:spPr>
          <a:xfrm>
            <a:off x="300000" y="4400000"/>
            <a:ext cx="54000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tr-TR" sz="1000">
                <a:solidFill>
                  <a:srgbClr val="64B5F6"/>
                </a:solidFill>
                <a:latin typeface="Calibri" pitchFamily="34" charset="0"/>
              </a:rPr>
              <a:t>eNS Robotics &amp; AI Solutions</a:t>
            </a:r>
          </a:p>
        </p:txBody>
      </p:sp>
      <p:pic>
        <p:nvPicPr>
          <p:cNvPr id="8" name="Picture 2" descr="Mavi baretli insansı robot depocu">
            <a:extLst>
              <a:ext uri="{FF2B5EF4-FFF2-40B4-BE49-F238E27FC236}">
                <a16:creationId xmlns:a16="http://schemas.microsoft.com/office/drawing/2014/main" id="{634DCD95-1821-7659-7063-EBCAF96AE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16" y="645552"/>
            <a:ext cx="2700001" cy="36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E0E49FA-A690-0357-C89F-E3EF9C0B1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454" y="1629960"/>
            <a:ext cx="2915057" cy="640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16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Kullanıcı ≠ Personel</a:t>
            </a:r>
          </a:p>
        </p:txBody>
      </p:sp>
      <p:sp>
        <p:nvSpPr>
          <p:cNvPr id="5" name="Subtitle"/>
          <p:cNvSpPr/>
          <p:nvPr/>
        </p:nvSpPr>
        <p:spPr>
          <a:xfrm>
            <a:off x="914400" y="600000"/>
            <a:ext cx="7315200" cy="2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Lisans kontrolü ve personel takibi ayrı çalışır — işlem şeffaflığı tam sağlanır.</a:t>
            </a:r>
          </a:p>
        </p:txBody>
      </p:sp>
      <p:sp>
        <p:nvSpPr>
          <p:cNvPr id="6" name="Tagline"/>
          <p:cNvSpPr/>
          <p:nvPr/>
        </p:nvSpPr>
        <p:spPr>
          <a:xfrm>
            <a:off x="914400" y="860000"/>
            <a:ext cx="7315200" cy="370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tr-TR" sz="1400" b="1" dirty="0">
              <a:solidFill>
                <a:srgbClr val="1565C0"/>
              </a:solidFill>
              <a:latin typeface="Trebuchet MS" pitchFamily="34" charset="0"/>
            </a:endParaRPr>
          </a:p>
        </p:txBody>
      </p:sp>
      <p:sp>
        <p:nvSpPr>
          <p:cNvPr id="11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10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10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10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12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14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AF6F6B8-E1FE-4C5E-7CDD-B539A1DEA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530" y="925296"/>
            <a:ext cx="3905546" cy="3850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Depo Tanımları	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 dirty="0">
                <a:solidFill>
                  <a:srgbClr val="546E7A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D2D4AC2-AE30-CE32-2473-3CF1D1C7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065"/>
            <a:ext cx="9144000" cy="43778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Lokasyon Tanımları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Depo içi raf, koridor ve alan tanımlarını yapılandırın.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Screenshot">
            <a:extLst>
              <a:ext uri="{FF2B5EF4-FFF2-40B4-BE49-F238E27FC236}">
                <a16:creationId xmlns:a16="http://schemas.microsoft.com/office/drawing/2014/main" id="{A20FDC0C-F88B-3965-9884-9DF5630A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" y="889138"/>
            <a:ext cx="7863840" cy="39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4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Envanter Hareketleri	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tr-TR" sz="1200" dirty="0">
              <a:solidFill>
                <a:srgbClr val="546E7A"/>
              </a:solidFill>
              <a:latin typeface="Calibri" pitchFamily="34" charset="0"/>
            </a:endParaRP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FBF391A-07BF-2D7F-8887-3BE187B90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39"/>
            <a:ext cx="9144000" cy="39705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Pratik depo işlemleri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tr-TR" sz="1200" dirty="0">
              <a:solidFill>
                <a:srgbClr val="546E7A"/>
              </a:solidFill>
              <a:latin typeface="Calibri" pitchFamily="34" charset="0"/>
            </a:endParaRP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B046C7-DF3A-446A-89CD-35DF6498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" y="1034356"/>
            <a:ext cx="9144000" cy="38031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Pratik depo işlemleri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tr-TR" sz="1200" dirty="0">
              <a:solidFill>
                <a:srgbClr val="546E7A"/>
              </a:solidFill>
              <a:latin typeface="Calibri" pitchFamily="34" charset="0"/>
            </a:endParaRP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E407E91-A7B2-E0CC-DC22-01EE1AD0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4" y="789290"/>
            <a:ext cx="8957031" cy="404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/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Pratik depo işlemleri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tr-TR" sz="1200" dirty="0">
              <a:solidFill>
                <a:srgbClr val="546E7A"/>
              </a:solidFill>
              <a:latin typeface="Calibri" pitchFamily="34" charset="0"/>
            </a:endParaRP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BB5EAD6-A036-A630-8418-93B2E8E00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440" y="920040"/>
            <a:ext cx="6617120" cy="42234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pBar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1565C0"/>
          </a:solidFill>
          <a:ln/>
        </p:spPr>
        <p:txBody>
          <a:bodyPr/>
          <a:lstStyle/>
          <a:p>
            <a:endParaRPr lang="tr-TR"/>
          </a:p>
        </p:txBody>
      </p:sp>
      <p:sp>
        <p:nvSpPr>
          <p:cNvPr id="3" name="RedAccent"/>
          <p:cNvSpPr/>
          <p:nvPr/>
        </p:nvSpPr>
        <p:spPr>
          <a:xfrm>
            <a:off x="0" y="0"/>
            <a:ext cx="961065" cy="54864"/>
          </a:xfrm>
          <a:prstGeom prst="rect">
            <a:avLst/>
          </a:prstGeom>
          <a:solidFill>
            <a:srgbClr val="E53935"/>
          </a:solidFill>
          <a:ln/>
        </p:spPr>
        <p:txBody>
          <a:bodyPr/>
          <a:lstStyle/>
          <a:p>
            <a:endParaRPr lang="tr-TR"/>
          </a:p>
        </p:txBody>
      </p:sp>
      <p:pic>
        <p:nvPicPr>
          <p:cNvPr id="10" name="eN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0000"/>
            <a:ext cx="685800" cy="669290"/>
          </a:xfrm>
          <a:prstGeom prst="rect">
            <a:avLst/>
          </a:prstGeom>
        </p:spPr>
      </p:pic>
      <p:sp>
        <p:nvSpPr>
          <p:cNvPr id="4" name="Title">
            <a:extLst>
              <a:ext uri="{FF2B5EF4-FFF2-40B4-BE49-F238E27FC236}">
                <a16:creationId xmlns:a16="http://schemas.microsoft.com/office/drawing/2014/main" id="{E5CB7B6A-28FC-3610-524D-6B7420C1CA67}"/>
              </a:ext>
            </a:extLst>
          </p:cNvPr>
          <p:cNvSpPr/>
          <p:nvPr/>
        </p:nvSpPr>
        <p:spPr>
          <a:xfrm>
            <a:off x="914400" y="12000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Nereden </a:t>
            </a:r>
            <a:r>
              <a:rPr lang="tr-TR" sz="2400" b="1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Okuyalım</a:t>
            </a:r>
            <a:r>
              <a:rPr lang="tr-TR" sz="2400" b="1" dirty="0">
                <a:solidFill>
                  <a:srgbClr val="1565C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? Nereye Yazalım?</a:t>
            </a:r>
          </a:p>
        </p:txBody>
      </p:sp>
      <p:sp>
        <p:nvSpPr>
          <p:cNvPr id="5" name="Description"/>
          <p:cNvSpPr/>
          <p:nvPr/>
        </p:nvSpPr>
        <p:spPr>
          <a:xfrm>
            <a:off x="914400" y="60000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tr-TR" sz="1200">
                <a:solidFill>
                  <a:srgbClr val="546E7A"/>
                </a:solidFill>
                <a:latin typeface="Calibri" pitchFamily="34" charset="0"/>
              </a:rPr>
              <a:t>Veri kaynağı ve hedef yapılandırma ayarları.</a:t>
            </a:r>
          </a:p>
        </p:txBody>
      </p:sp>
      <p:sp>
        <p:nvSpPr>
          <p:cNvPr id="15" name="eNS Web"/>
          <p:cNvSpPr txBox="1"/>
          <p:nvPr/>
        </p:nvSpPr>
        <p:spPr>
          <a:xfrm>
            <a:off x="18000" y="1371600"/>
            <a:ext cx="228600" cy="2286000"/>
          </a:xfrm>
          <a:prstGeom prst="rect">
            <a:avLst/>
          </a:prstGeom>
          <a:noFill/>
        </p:spPr>
        <p:txBody>
          <a:bodyPr vert="vert270" wrap="square" lIns="0" tIns="0" rIns="0" bIns="0" rtlCol="0" anchor="ctr"/>
          <a:lstStyle/>
          <a:p>
            <a:pPr algn="ctr"/>
            <a:r>
              <a:rPr lang="tr-TR" sz="800">
                <a:solidFill>
                  <a:srgbClr val="B0BEC5"/>
                </a:solidFill>
                <a:latin typeface="Calibri" pitchFamily="34" charset="0"/>
              </a:rPr>
              <a:t>www.ensrobotics.com</a:t>
            </a:r>
          </a:p>
        </p:txBody>
      </p:sp>
      <p:sp>
        <p:nvSpPr>
          <p:cNvPr id="18" name="ContactBar"/>
          <p:cNvSpPr/>
          <p:nvPr/>
        </p:nvSpPr>
        <p:spPr>
          <a:xfrm>
            <a:off x="0" y="4968240"/>
            <a:ext cx="9144000" cy="1752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tr-TR" sz="900" b="1">
                <a:solidFill>
                  <a:srgbClr val="1565C0"/>
                </a:solidFill>
                <a:latin typeface="Calibri" pitchFamily="34" charset="0"/>
              </a:rPr>
              <a:t>Salih DÜZEL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0 533 170 73 48</a:t>
            </a:r>
            <a:r>
              <a:rPr lang="tr-TR" sz="900">
                <a:solidFill>
                  <a:srgbClr val="90A4AE"/>
                </a:solidFill>
                <a:latin typeface="Calibri" pitchFamily="34" charset="0"/>
              </a:rPr>
              <a:t>  ·  </a:t>
            </a:r>
            <a:r>
              <a:rPr lang="tr-TR" sz="900">
                <a:solidFill>
                  <a:srgbClr val="37474F"/>
                </a:solidFill>
                <a:latin typeface="Calibri" pitchFamily="34" charset="0"/>
              </a:rPr>
              <a:t>salihduzel@ensrobotics.com</a:t>
            </a:r>
          </a:p>
        </p:txBody>
      </p:sp>
      <p:pic>
        <p:nvPicPr>
          <p:cNvPr id="7" name="Screenshot">
            <a:extLst>
              <a:ext uri="{FF2B5EF4-FFF2-40B4-BE49-F238E27FC236}">
                <a16:creationId xmlns:a16="http://schemas.microsoft.com/office/drawing/2014/main" id="{98048547-950D-F461-8C43-45401F8C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00" y="942840"/>
            <a:ext cx="8725502" cy="38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44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319</Words>
  <Application>Microsoft Office PowerPoint</Application>
  <PresentationFormat>Ekran Gösterisi (16:9)</PresentationFormat>
  <Paragraphs>48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SALİH ONUR DÜZEL</dc:creator>
  <cp:lastModifiedBy>SALİH ONUR DÜZEL</cp:lastModifiedBy>
  <cp:revision>7</cp:revision>
  <dcterms:created xsi:type="dcterms:W3CDTF">2026-04-27T09:42:14Z</dcterms:created>
  <dcterms:modified xsi:type="dcterms:W3CDTF">2026-05-26T20:11:05Z</dcterms:modified>
</cp:coreProperties>
</file>