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83" r:id="rId3"/>
    <p:sldId id="269" r:id="rId4"/>
    <p:sldId id="270" r:id="rId5"/>
    <p:sldId id="271" r:id="rId6"/>
    <p:sldId id="279" r:id="rId7"/>
    <p:sldId id="273" r:id="rId8"/>
    <p:sldId id="274" r:id="rId9"/>
    <p:sldId id="276" r:id="rId10"/>
    <p:sldId id="272" r:id="rId11"/>
    <p:sldId id="277" r:id="rId12"/>
    <p:sldId id="278" r:id="rId13"/>
    <p:sldId id="280" r:id="rId14"/>
    <p:sldId id="282" r:id="rId15"/>
    <p:sldId id="281" r:id="rId16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3AD2AC73-029E-4A3B-90C5-7FAF7A36309D}">
          <p14:sldIdLst>
            <p14:sldId id="256"/>
            <p14:sldId id="283"/>
            <p14:sldId id="269"/>
            <p14:sldId id="270"/>
            <p14:sldId id="271"/>
            <p14:sldId id="279"/>
            <p14:sldId id="273"/>
            <p14:sldId id="274"/>
            <p14:sldId id="276"/>
            <p14:sldId id="272"/>
            <p14:sldId id="277"/>
            <p14:sldId id="278"/>
            <p14:sldId id="280"/>
            <p14:sldId id="282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01" autoAdjust="0"/>
  </p:normalViewPr>
  <p:slideViewPr>
    <p:cSldViewPr snapToGrid="0">
      <p:cViewPr varScale="1">
        <p:scale>
          <a:sx n="64" d="100"/>
          <a:sy n="64" d="100"/>
        </p:scale>
        <p:origin x="90" y="816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0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9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" name="Text 1"/>
          <p:cNvSpPr/>
          <p:nvPr/>
        </p:nvSpPr>
        <p:spPr>
          <a:xfrm>
            <a:off x="532565" y="3930906"/>
            <a:ext cx="8229600" cy="4551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 err="1">
                <a:solidFill>
                  <a:srgbClr val="E53935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</a:t>
            </a:r>
            <a:r>
              <a:rPr lang="en-US" sz="3600" b="1" dirty="0" err="1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NS</a:t>
            </a:r>
            <a:r>
              <a:rPr lang="en-US" sz="3600" b="1" dirty="0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r>
              <a:rPr lang="tr-TR" sz="3600" b="1" dirty="0">
                <a:solidFill>
                  <a:srgbClr val="FF000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</a:t>
            </a:r>
            <a:r>
              <a:rPr lang="tr-TR" sz="3600" b="1" dirty="0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roje </a:t>
            </a:r>
            <a:r>
              <a:rPr lang="tr-TR" sz="3600" b="1" dirty="0">
                <a:solidFill>
                  <a:srgbClr val="FF000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M</a:t>
            </a:r>
            <a:r>
              <a:rPr lang="tr-TR" sz="3600" b="1" dirty="0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odülü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457200" y="3430142"/>
            <a:ext cx="8229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18" name="ContactBar"/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6206AAEE-DCF0-1962-FF72-06065A5DC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" y="187832"/>
            <a:ext cx="1016053" cy="997839"/>
          </a:xfrm>
          <a:prstGeom prst="rect">
            <a:avLst/>
          </a:prstGeom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23C6CBA7-DBFF-F66C-6B3C-DBC7D028EACF}"/>
              </a:ext>
            </a:extLst>
          </p:cNvPr>
          <p:cNvSpPr txBox="1"/>
          <p:nvPr/>
        </p:nvSpPr>
        <p:spPr>
          <a:xfrm rot="16200000">
            <a:off x="-753309" y="2452997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1565C0"/>
                </a:solidFill>
              </a:rPr>
              <a:t>www.ensrobotics.com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B97ABFB-0C04-E234-F52C-0339AC3B8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604" y="94429"/>
            <a:ext cx="1977615" cy="328084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6F0301C3-E70C-57D1-7CBA-790BA394C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43" y="92363"/>
            <a:ext cx="2078816" cy="328084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2A60F2EA-6CCD-6A49-42FC-8D68230A2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464" y="82388"/>
            <a:ext cx="1977615" cy="3308189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544B1D11-AA51-9662-E613-6760E05A2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072" y="116444"/>
            <a:ext cx="1861039" cy="3258834"/>
          </a:xfrm>
          <a:prstGeom prst="rect">
            <a:avLst/>
          </a:prstGeom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DABE3292-C0E7-DBEB-D34E-7B63056792F1}"/>
              </a:ext>
            </a:extLst>
          </p:cNvPr>
          <p:cNvSpPr txBox="1"/>
          <p:nvPr/>
        </p:nvSpPr>
        <p:spPr>
          <a:xfrm>
            <a:off x="1126543" y="3511067"/>
            <a:ext cx="190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FF0000"/>
                </a:solidFill>
              </a:rPr>
              <a:t>K</a:t>
            </a:r>
            <a:r>
              <a:rPr lang="tr-TR" sz="1200" b="1" dirty="0">
                <a:solidFill>
                  <a:schemeClr val="accent1"/>
                </a:solidFill>
              </a:rPr>
              <a:t>urumsal </a:t>
            </a:r>
            <a:r>
              <a:rPr lang="tr-TR" sz="1200" b="1" dirty="0">
                <a:solidFill>
                  <a:srgbClr val="FF0000"/>
                </a:solidFill>
              </a:rPr>
              <a:t>P</a:t>
            </a:r>
            <a:r>
              <a:rPr lang="tr-TR" sz="1200" b="1" dirty="0">
                <a:solidFill>
                  <a:schemeClr val="accent1"/>
                </a:solidFill>
              </a:rPr>
              <a:t>roje </a:t>
            </a:r>
            <a:r>
              <a:rPr lang="tr-TR" sz="1200" b="1" dirty="0">
                <a:solidFill>
                  <a:srgbClr val="FF0000"/>
                </a:solidFill>
              </a:rPr>
              <a:t>Y</a:t>
            </a:r>
            <a:r>
              <a:rPr lang="tr-TR" sz="1200" b="1" dirty="0">
                <a:solidFill>
                  <a:schemeClr val="accent1"/>
                </a:solidFill>
              </a:rPr>
              <a:t>öneticisi </a:t>
            </a:r>
          </a:p>
          <a:p>
            <a:r>
              <a:rPr lang="tr-TR" sz="1200" b="1" dirty="0">
                <a:solidFill>
                  <a:schemeClr val="accent1"/>
                </a:solidFill>
              </a:rPr>
              <a:t>Enes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FCDF09D4-8985-BBD5-0264-EABE810CF08F}"/>
              </a:ext>
            </a:extLst>
          </p:cNvPr>
          <p:cNvSpPr txBox="1"/>
          <p:nvPr/>
        </p:nvSpPr>
        <p:spPr>
          <a:xfrm>
            <a:off x="3143775" y="3519426"/>
            <a:ext cx="190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FF0000"/>
                </a:solidFill>
              </a:rPr>
              <a:t>A</a:t>
            </a:r>
            <a:r>
              <a:rPr lang="tr-TR" sz="1200" b="1" dirty="0">
                <a:solidFill>
                  <a:schemeClr val="accent1"/>
                </a:solidFill>
              </a:rPr>
              <a:t>r-</a:t>
            </a:r>
            <a:r>
              <a:rPr lang="tr-TR" sz="1200" b="1" dirty="0" err="1">
                <a:solidFill>
                  <a:schemeClr val="accent1"/>
                </a:solidFill>
              </a:rPr>
              <a:t>Ge</a:t>
            </a:r>
            <a:r>
              <a:rPr lang="tr-TR" sz="1200" b="1" dirty="0">
                <a:solidFill>
                  <a:schemeClr val="accent1"/>
                </a:solidFill>
              </a:rPr>
              <a:t>  </a:t>
            </a:r>
            <a:r>
              <a:rPr lang="tr-TR" sz="1100" b="1" dirty="0">
                <a:solidFill>
                  <a:srgbClr val="FF0000"/>
                </a:solidFill>
              </a:rPr>
              <a:t>Y</a:t>
            </a:r>
            <a:r>
              <a:rPr lang="tr-TR" sz="1200" b="1" dirty="0">
                <a:solidFill>
                  <a:schemeClr val="accent1"/>
                </a:solidFill>
              </a:rPr>
              <a:t>öneticisi </a:t>
            </a:r>
          </a:p>
          <a:p>
            <a:r>
              <a:rPr lang="tr-TR" sz="1200" b="1" dirty="0">
                <a:solidFill>
                  <a:schemeClr val="accent1"/>
                </a:solidFill>
              </a:rPr>
              <a:t>Enes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C21A673-757E-F9C5-0168-6EA5B7432FC2}"/>
              </a:ext>
            </a:extLst>
          </p:cNvPr>
          <p:cNvSpPr txBox="1"/>
          <p:nvPr/>
        </p:nvSpPr>
        <p:spPr>
          <a:xfrm>
            <a:off x="5237464" y="3497616"/>
            <a:ext cx="1997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rgbClr val="FF0000"/>
                </a:solidFill>
              </a:rPr>
              <a:t>T</a:t>
            </a:r>
            <a:r>
              <a:rPr lang="tr-TR" sz="1400" b="1" dirty="0">
                <a:solidFill>
                  <a:schemeClr val="accent1"/>
                </a:solidFill>
              </a:rPr>
              <a:t>ersane, </a:t>
            </a:r>
            <a:r>
              <a:rPr lang="tr-TR" sz="1400" b="1" dirty="0">
                <a:solidFill>
                  <a:srgbClr val="FF0000"/>
                </a:solidFill>
              </a:rPr>
              <a:t>V</a:t>
            </a:r>
            <a:r>
              <a:rPr lang="tr-TR" sz="1400" b="1" dirty="0">
                <a:solidFill>
                  <a:schemeClr val="accent1"/>
                </a:solidFill>
              </a:rPr>
              <a:t>agon, </a:t>
            </a:r>
            <a:r>
              <a:rPr lang="tr-TR" sz="1400" b="1" dirty="0">
                <a:solidFill>
                  <a:srgbClr val="FF0000"/>
                </a:solidFill>
              </a:rPr>
              <a:t>M</a:t>
            </a:r>
            <a:r>
              <a:rPr lang="tr-TR" sz="1400" b="1" dirty="0">
                <a:solidFill>
                  <a:schemeClr val="accent1"/>
                </a:solidFill>
              </a:rPr>
              <a:t>akina </a:t>
            </a:r>
            <a:r>
              <a:rPr lang="tr-TR" sz="1400" b="1" dirty="0">
                <a:solidFill>
                  <a:srgbClr val="FF0000"/>
                </a:solidFill>
              </a:rPr>
              <a:t>Ü</a:t>
            </a:r>
            <a:r>
              <a:rPr lang="tr-TR" sz="1400" b="1" dirty="0">
                <a:solidFill>
                  <a:schemeClr val="accent1"/>
                </a:solidFill>
              </a:rPr>
              <a:t>reticisi  Enes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638D8733-E230-C0A2-D641-C322791C9C53}"/>
              </a:ext>
            </a:extLst>
          </p:cNvPr>
          <p:cNvSpPr txBox="1"/>
          <p:nvPr/>
        </p:nvSpPr>
        <p:spPr>
          <a:xfrm>
            <a:off x="7166787" y="3519426"/>
            <a:ext cx="1997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rgbClr val="FF0000"/>
                </a:solidFill>
              </a:rPr>
              <a:t>Ş</a:t>
            </a:r>
            <a:r>
              <a:rPr lang="tr-TR" sz="1400" b="1" dirty="0">
                <a:solidFill>
                  <a:schemeClr val="accent1"/>
                </a:solidFill>
              </a:rPr>
              <a:t>antiye </a:t>
            </a:r>
            <a:r>
              <a:rPr lang="tr-TR" sz="1400" b="1" dirty="0">
                <a:solidFill>
                  <a:srgbClr val="FF0000"/>
                </a:solidFill>
              </a:rPr>
              <a:t>Y</a:t>
            </a:r>
            <a:r>
              <a:rPr lang="tr-TR" sz="1400" b="1" dirty="0">
                <a:solidFill>
                  <a:schemeClr val="accent1"/>
                </a:solidFill>
              </a:rPr>
              <a:t>öneticisi </a:t>
            </a:r>
            <a:r>
              <a:rPr lang="tr-TR" sz="1400" b="1" dirty="0">
                <a:solidFill>
                  <a:srgbClr val="FF0000"/>
                </a:solidFill>
              </a:rPr>
              <a:t>E</a:t>
            </a:r>
            <a:r>
              <a:rPr lang="tr-TR" sz="1400" b="1" dirty="0">
                <a:solidFill>
                  <a:schemeClr val="accent1"/>
                </a:solidFill>
              </a:rPr>
              <a:t>nes</a:t>
            </a:r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707F6F3C-1FBD-DAED-596A-FCC38C86D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4474" y="4372974"/>
            <a:ext cx="2943636" cy="6096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7218D4F-39F5-587C-AB0E-B90E74AF6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9" y="750000"/>
            <a:ext cx="6819881" cy="2035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2ADF27E-83B3-D2B6-D0DF-AD9EF7FC8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9" y="2865000"/>
            <a:ext cx="7851682" cy="2035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200000" cy="3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alışma Parametreleri &amp; Raporlama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20000"/>
            <a:ext cx="7500000" cy="250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Proje çalışma parametreleri ve görüşme raporları ile süreç takibi sağlanır.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291288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8DBBCED-BCDC-DDCA-53FA-AC852D48F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499" y="750000"/>
            <a:ext cx="6339002" cy="2075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AF949EE-B6E9-CA68-F626-C386C0F51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00" y="2905000"/>
            <a:ext cx="4302339" cy="1995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DC53152-3620-07E5-37E4-0D44CCB50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000" y="2905000"/>
            <a:ext cx="4332000" cy="1878509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200000" cy="3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P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roje Dashboard &amp; Analitik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20000"/>
            <a:ext cx="7500000" cy="250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Bütçe, maliyet, tamamlanma oranı ve görev dağılımı anlık izlenir.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82895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E3AF4D3-A9D4-5DAD-ED1C-659852D6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00" y="750000"/>
            <a:ext cx="8744000" cy="1220881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A497D93-8667-EA75-D626-00DD567D0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778" y="2865000"/>
            <a:ext cx="6232444" cy="2035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200000" cy="3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F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inansal Özet &amp; Kârlılık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20000"/>
            <a:ext cx="7500000" cy="250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Maliyet kalemleri detaylı listelenir, proje kârlılığı otomatik hesaplanır.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326242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63A7507-BA9D-937F-00DC-A56147611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71" y="750000"/>
            <a:ext cx="7441057" cy="4150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200000" cy="3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ış Entegrasyon &amp; API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20000"/>
            <a:ext cx="7500000" cy="250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ERP modülleri (e-Fatura, stok, muhasebe, maliyet) ile entegrasyon sağlanır.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30262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yatlandirma"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4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5" name="Title"/>
          <p:cNvSpPr txBox="1"/>
          <p:nvPr/>
        </p:nvSpPr>
        <p:spPr>
          <a:xfrm>
            <a:off x="680000" y="80000"/>
            <a:ext cx="4200000" cy="3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F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iyatlandırma &amp; Lisans Modeli</a:t>
            </a:r>
          </a:p>
        </p:txBody>
      </p:sp>
      <p:sp>
        <p:nvSpPr>
          <p:cNvPr id="6" name="Subtitle"/>
          <p:cNvSpPr txBox="1"/>
          <p:nvPr/>
        </p:nvSpPr>
        <p:spPr>
          <a:xfrm>
            <a:off x="680000" y="420000"/>
            <a:ext cx="7500000" cy="250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Kullanıcı başına aylık lisans ücretleri — minimum 3 kullanıcı ile başlayın.</a:t>
            </a:r>
          </a:p>
        </p:txBody>
      </p:sp>
      <p:sp>
        <p:nvSpPr>
          <p:cNvPr id="10" name="Card1Bg"/>
          <p:cNvSpPr/>
          <p:nvPr/>
        </p:nvSpPr>
        <p:spPr>
          <a:xfrm>
            <a:off x="350000" y="780000"/>
            <a:ext cx="2680000" cy="175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CFD8DC"/>
            </a:solidFill>
          </a:ln>
          <a:effectLst>
            <a:outerShdw blurRad="50800" dist="25400" dir="5400000" algn="t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11" name="Card1Header"/>
          <p:cNvSpPr/>
          <p:nvPr/>
        </p:nvSpPr>
        <p:spPr>
          <a:xfrm>
            <a:off x="350000" y="780000"/>
            <a:ext cx="2680000" cy="350000"/>
          </a:xfrm>
          <a:prstGeom prst="roundRect">
            <a:avLst>
              <a:gd name="adj" fmla="val 5000"/>
            </a:avLst>
          </a:prstGeom>
          <a:solidFill>
            <a:srgbClr val="E3F2FD"/>
          </a:solidFill>
          <a:ln w="0">
            <a:noFill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200" b="1">
                <a:solidFill>
                  <a:srgbClr val="1565C0"/>
                </a:solidFill>
                <a:latin typeface="Calibri" pitchFamily="34" charset="0"/>
              </a:rPr>
              <a:t>100 Personele Kadar</a:t>
            </a:r>
          </a:p>
        </p:txBody>
      </p:sp>
      <p:sp>
        <p:nvSpPr>
          <p:cNvPr id="12" name="Card1Price"/>
          <p:cNvSpPr txBox="1"/>
          <p:nvPr/>
        </p:nvSpPr>
        <p:spPr>
          <a:xfrm>
            <a:off x="350000" y="1200000"/>
            <a:ext cx="2680000" cy="1280000"/>
          </a:xfrm>
          <a:prstGeom prst="rect">
            <a:avLst/>
          </a:prstGeom>
          <a:noFill/>
        </p:spPr>
        <p:txBody>
          <a:bodyPr wrap="square" lIns="136000" tIns="91440" rIns="136000" bIns="45720" anchor="t"/>
          <a:lstStyle/>
          <a:p>
            <a:pPr algn="ctr">
              <a:buNone/>
            </a:pPr>
            <a:r>
              <a:rPr lang="tr-TR" sz="2800" b="1">
                <a:solidFill>
                  <a:srgbClr val="1565C0"/>
                </a:solidFill>
                <a:latin typeface="Trebuchet MS" pitchFamily="34" charset="0"/>
              </a:rPr>
              <a:t>5.900 ₺</a:t>
            </a:r>
          </a:p>
          <a:p>
            <a:pPr algn="ctr">
              <a:buNone/>
            </a:pPr>
            <a:r>
              <a:rPr lang="tr-TR" sz="1000">
                <a:solidFill>
                  <a:srgbClr val="78909C"/>
                </a:solidFill>
                <a:latin typeface="Calibri" pitchFamily="34" charset="0"/>
              </a:rPr>
              <a:t>kullanıcı / ay + KDV</a:t>
            </a:r>
          </a:p>
          <a:p>
            <a:pPr algn="ctr">
              <a:spcBef>
                <a:spcPts val="800"/>
              </a:spcBef>
              <a:buNone/>
            </a:pPr>
            <a:r>
              <a:rPr lang="tr-TR" sz="900">
                <a:solidFill>
                  <a:srgbClr val="90A4AE"/>
                </a:solidFill>
                <a:latin typeface="Calibri" pitchFamily="34" charset="0"/>
              </a:rPr>
              <a:t>Minimum 3 kullanıcı</a:t>
            </a:r>
          </a:p>
        </p:txBody>
      </p:sp>
      <p:sp>
        <p:nvSpPr>
          <p:cNvPr id="20" name="Card2Bg"/>
          <p:cNvSpPr/>
          <p:nvPr/>
        </p:nvSpPr>
        <p:spPr>
          <a:xfrm>
            <a:off x="3230000" y="780000"/>
            <a:ext cx="2680000" cy="175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5875">
            <a:solidFill>
              <a:srgbClr val="1565C0"/>
            </a:solidFill>
          </a:ln>
          <a:effectLst>
            <a:outerShdw blurRad="50800" dist="25400" dir="5400000" algn="t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21" name="Card2Header"/>
          <p:cNvSpPr/>
          <p:nvPr/>
        </p:nvSpPr>
        <p:spPr>
          <a:xfrm>
            <a:off x="3230000" y="780000"/>
            <a:ext cx="2680000" cy="350000"/>
          </a:xfrm>
          <a:prstGeom prst="roundRect">
            <a:avLst>
              <a:gd name="adj" fmla="val 5000"/>
            </a:avLst>
          </a:prstGeom>
          <a:solidFill>
            <a:srgbClr val="1565C0"/>
          </a:solidFill>
          <a:ln w="0">
            <a:noFill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200" b="1">
                <a:solidFill>
                  <a:srgbClr val="FFFFFF"/>
                </a:solidFill>
                <a:latin typeface="Calibri" pitchFamily="34" charset="0"/>
              </a:rPr>
              <a:t>200 Personele Kadar</a:t>
            </a:r>
          </a:p>
        </p:txBody>
      </p:sp>
      <p:sp>
        <p:nvSpPr>
          <p:cNvPr id="22" name="Card2Price"/>
          <p:cNvSpPr txBox="1"/>
          <p:nvPr/>
        </p:nvSpPr>
        <p:spPr>
          <a:xfrm>
            <a:off x="3230000" y="1200000"/>
            <a:ext cx="2680000" cy="1280000"/>
          </a:xfrm>
          <a:prstGeom prst="rect">
            <a:avLst/>
          </a:prstGeom>
          <a:noFill/>
        </p:spPr>
        <p:txBody>
          <a:bodyPr wrap="square" lIns="136000" tIns="91440" rIns="136000" bIns="45720" anchor="t"/>
          <a:lstStyle/>
          <a:p>
            <a:pPr algn="ctr">
              <a:buNone/>
            </a:pPr>
            <a:r>
              <a:rPr lang="tr-TR" sz="2800" b="1">
                <a:solidFill>
                  <a:srgbClr val="1565C0"/>
                </a:solidFill>
                <a:latin typeface="Trebuchet MS" pitchFamily="34" charset="0"/>
              </a:rPr>
              <a:t>6.900 ₺</a:t>
            </a:r>
          </a:p>
          <a:p>
            <a:pPr algn="ctr">
              <a:buNone/>
            </a:pPr>
            <a:r>
              <a:rPr lang="tr-TR" sz="1000">
                <a:solidFill>
                  <a:srgbClr val="78909C"/>
                </a:solidFill>
                <a:latin typeface="Calibri" pitchFamily="34" charset="0"/>
              </a:rPr>
              <a:t>kullanıcı / ay + KDV</a:t>
            </a:r>
          </a:p>
          <a:p>
            <a:pPr algn="ctr">
              <a:spcBef>
                <a:spcPts val="800"/>
              </a:spcBef>
              <a:buNone/>
            </a:pPr>
            <a:r>
              <a:rPr lang="tr-TR" sz="900">
                <a:solidFill>
                  <a:srgbClr val="90A4AE"/>
                </a:solidFill>
                <a:latin typeface="Calibri" pitchFamily="34" charset="0"/>
              </a:rPr>
              <a:t>Minimum 3 kullanıcı</a:t>
            </a:r>
          </a:p>
        </p:txBody>
      </p:sp>
      <p:sp>
        <p:nvSpPr>
          <p:cNvPr id="30" name="Card3Bg"/>
          <p:cNvSpPr/>
          <p:nvPr/>
        </p:nvSpPr>
        <p:spPr>
          <a:xfrm>
            <a:off x="6110000" y="780000"/>
            <a:ext cx="2680000" cy="175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CFD8DC"/>
            </a:solidFill>
          </a:ln>
          <a:effectLst>
            <a:outerShdw blurRad="50800" dist="25400" dir="5400000" algn="t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31" name="Card3Header"/>
          <p:cNvSpPr/>
          <p:nvPr/>
        </p:nvSpPr>
        <p:spPr>
          <a:xfrm>
            <a:off x="6110000" y="780000"/>
            <a:ext cx="2680000" cy="350000"/>
          </a:xfrm>
          <a:prstGeom prst="roundRect">
            <a:avLst>
              <a:gd name="adj" fmla="val 5000"/>
            </a:avLst>
          </a:prstGeom>
          <a:solidFill>
            <a:srgbClr val="E3F2FD"/>
          </a:solidFill>
          <a:ln w="0">
            <a:noFill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200" b="1">
                <a:solidFill>
                  <a:srgbClr val="1565C0"/>
                </a:solidFill>
                <a:latin typeface="Calibri" pitchFamily="34" charset="0"/>
              </a:rPr>
              <a:t>300 ve Üzeri Personel</a:t>
            </a:r>
          </a:p>
        </p:txBody>
      </p:sp>
      <p:sp>
        <p:nvSpPr>
          <p:cNvPr id="32" name="Card3Price"/>
          <p:cNvSpPr txBox="1"/>
          <p:nvPr/>
        </p:nvSpPr>
        <p:spPr>
          <a:xfrm>
            <a:off x="6110000" y="1200000"/>
            <a:ext cx="2680000" cy="1280000"/>
          </a:xfrm>
          <a:prstGeom prst="rect">
            <a:avLst/>
          </a:prstGeom>
          <a:noFill/>
        </p:spPr>
        <p:txBody>
          <a:bodyPr wrap="square" lIns="136000" tIns="91440" rIns="136000" bIns="45720" anchor="t"/>
          <a:lstStyle/>
          <a:p>
            <a:pPr algn="ctr">
              <a:buNone/>
            </a:pPr>
            <a:r>
              <a:rPr lang="tr-TR" sz="2800" b="1">
                <a:solidFill>
                  <a:srgbClr val="1565C0"/>
                </a:solidFill>
                <a:latin typeface="Trebuchet MS" pitchFamily="34" charset="0"/>
              </a:rPr>
              <a:t>7.500 ₺</a:t>
            </a:r>
          </a:p>
          <a:p>
            <a:pPr algn="ctr">
              <a:buNone/>
            </a:pPr>
            <a:r>
              <a:rPr lang="tr-TR" sz="1000">
                <a:solidFill>
                  <a:srgbClr val="78909C"/>
                </a:solidFill>
                <a:latin typeface="Calibri" pitchFamily="34" charset="0"/>
              </a:rPr>
              <a:t>kullanıcı / ay + KDV</a:t>
            </a:r>
          </a:p>
          <a:p>
            <a:pPr algn="ctr">
              <a:spcBef>
                <a:spcPts val="800"/>
              </a:spcBef>
              <a:buNone/>
            </a:pPr>
            <a:r>
              <a:rPr lang="tr-TR" sz="900">
                <a:solidFill>
                  <a:srgbClr val="90A4AE"/>
                </a:solidFill>
                <a:latin typeface="Calibri" pitchFamily="34" charset="0"/>
              </a:rPr>
              <a:t>Minimum 3 kullanıcı</a:t>
            </a:r>
          </a:p>
        </p:txBody>
      </p:sp>
      <p:sp>
        <p:nvSpPr>
          <p:cNvPr id="40" name="DrawingBg"/>
          <p:cNvSpPr/>
          <p:nvPr/>
        </p:nvSpPr>
        <p:spPr>
          <a:xfrm>
            <a:off x="350000" y="2700000"/>
            <a:ext cx="8440000" cy="450000"/>
          </a:xfrm>
          <a:prstGeom prst="roundRect">
            <a:avLst>
              <a:gd name="adj" fmla="val 8000"/>
            </a:avLst>
          </a:prstGeom>
          <a:solidFill>
            <a:srgbClr val="FFF8E1"/>
          </a:solidFill>
          <a:ln w="9525">
            <a:solidFill>
              <a:srgbClr val="FFD54F"/>
            </a:solidFill>
          </a:ln>
        </p:spPr>
        <p:txBody>
          <a:bodyPr wrap="square" lIns="182880" tIns="45720" rIns="182880" bIns="45720" anchor="ctr"/>
          <a:lstStyle/>
          <a:p>
            <a:pPr>
              <a:buNone/>
            </a:pPr>
            <a:r>
              <a:rPr lang="tr-TR" sz="1100" b="1">
                <a:solidFill>
                  <a:srgbClr val="E65100"/>
                </a:solidFill>
                <a:latin typeface="Calibri" pitchFamily="34" charset="0"/>
              </a:rPr>
              <a:t>Teknik Çizim Veri Dönüşümü</a:t>
            </a:r>
            <a:r>
              <a:rPr lang="tr-TR" sz="1100">
                <a:solidFill>
                  <a:srgbClr val="37474F"/>
                </a:solidFill>
                <a:latin typeface="Calibri" pitchFamily="34" charset="0"/>
              </a:rPr>
              <a:t>    Teknik çizimlerden otomatik malzeme listesi oluşturma özelliği, tek seferlik </a:t>
            </a:r>
            <a:r>
              <a:rPr lang="tr-TR" sz="1100" b="1">
                <a:solidFill>
                  <a:srgbClr val="1565C0"/>
                </a:solidFill>
                <a:latin typeface="Calibri" pitchFamily="34" charset="0"/>
              </a:rPr>
              <a:t>200 EUR</a:t>
            </a:r>
            <a:r>
              <a:rPr lang="tr-TR" sz="1100">
                <a:solidFill>
                  <a:srgbClr val="37474F"/>
                </a:solidFill>
                <a:latin typeface="Calibri" pitchFamily="34" charset="0"/>
              </a:rPr>
              <a:t> kurulum bedeli ile sunulur.</a:t>
            </a:r>
          </a:p>
        </p:txBody>
      </p:sp>
      <p:sp>
        <p:nvSpPr>
          <p:cNvPr id="41" name="TrainingBg"/>
          <p:cNvSpPr/>
          <p:nvPr/>
        </p:nvSpPr>
        <p:spPr>
          <a:xfrm>
            <a:off x="350000" y="3180000"/>
            <a:ext cx="8440000" cy="450000"/>
          </a:xfrm>
          <a:prstGeom prst="roundRect">
            <a:avLst>
              <a:gd name="adj" fmla="val 8000"/>
            </a:avLst>
          </a:prstGeom>
          <a:solidFill>
            <a:srgbClr val="E8F5E9"/>
          </a:solidFill>
          <a:ln w="9525">
            <a:solidFill>
              <a:srgbClr val="66BB6A"/>
            </a:solidFill>
          </a:ln>
        </p:spPr>
        <p:txBody>
          <a:bodyPr wrap="square" lIns="182880" tIns="45720" rIns="182880" bIns="45720" anchor="ctr"/>
          <a:lstStyle/>
          <a:p>
            <a:pPr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Eğitim &amp; Uyarlama</a:t>
            </a:r>
            <a:r>
              <a:rPr lang="tr-TR" sz="1100">
                <a:solidFill>
                  <a:srgbClr val="37474F"/>
                </a:solidFill>
                <a:latin typeface="Calibri" pitchFamily="34" charset="0"/>
              </a:rPr>
              <a:t>    E-eğitim ve sistem uyarlama süreci </a:t>
            </a: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ücretsiz</a:t>
            </a:r>
            <a:r>
              <a:rPr lang="tr-TR" sz="1100">
                <a:solidFill>
                  <a:srgbClr val="37474F"/>
                </a:solidFill>
                <a:latin typeface="Calibri" pitchFamily="34" charset="0"/>
              </a:rPr>
              <a:t> olarak sağlanır. Yüz yüze eğitim talebi halinde ayrıca fiyatlandırılır.</a:t>
            </a:r>
          </a:p>
        </p:txBody>
      </p:sp>
      <p:sp>
        <p:nvSpPr>
          <p:cNvPr id="50" name="SupportTitle"/>
          <p:cNvSpPr txBox="1"/>
          <p:nvPr/>
        </p:nvSpPr>
        <p:spPr>
          <a:xfrm>
            <a:off x="350000" y="3700000"/>
            <a:ext cx="8440000" cy="280000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Destek &amp; Geliştirme Politikası</a:t>
            </a:r>
          </a:p>
        </p:txBody>
      </p:sp>
      <p:sp>
        <p:nvSpPr>
          <p:cNvPr id="51" name="Support1Bg"/>
          <p:cNvSpPr/>
          <p:nvPr/>
        </p:nvSpPr>
        <p:spPr>
          <a:xfrm>
            <a:off x="350000" y="4020000"/>
            <a:ext cx="2680000" cy="850000"/>
          </a:xfrm>
          <a:prstGeom prst="roundRect">
            <a:avLst>
              <a:gd name="adj" fmla="val 6000"/>
            </a:avLst>
          </a:prstGeom>
          <a:solidFill>
            <a:srgbClr val="E8F5E9"/>
          </a:solidFill>
          <a:ln w="9525">
            <a:solidFill>
              <a:srgbClr val="66BB6A"/>
            </a:solidFill>
          </a:ln>
        </p:spPr>
        <p:txBody>
          <a:bodyPr wrap="square" lIns="136000" tIns="68000" rIns="136000" bIns="68000" anchor="ctr"/>
          <a:lstStyle/>
          <a:p>
            <a:pPr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Hata Düzeltme</a:t>
            </a:r>
          </a:p>
          <a:p>
            <a:pPr>
              <a:spcBef>
                <a:spcPts val="400"/>
              </a:spcBef>
              <a:buNone/>
            </a:pP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Her zaman, her yerde ücretsizdir. Sistemde tespit edilen hatalar koşulsuz olarak giderilir.</a:t>
            </a:r>
          </a:p>
          <a:p>
            <a:pPr algn="r">
              <a:spcBef>
                <a:spcPts val="600"/>
              </a:spcBef>
              <a:buNone/>
            </a:pPr>
            <a:r>
              <a:rPr lang="tr-TR" sz="1200" b="1">
                <a:solidFill>
                  <a:srgbClr val="2E7D32"/>
                </a:solidFill>
                <a:latin typeface="Trebuchet MS" pitchFamily="34" charset="0"/>
              </a:rPr>
              <a:t>Ücretsiz</a:t>
            </a:r>
          </a:p>
        </p:txBody>
      </p:sp>
      <p:sp>
        <p:nvSpPr>
          <p:cNvPr id="52" name="Support2Bg"/>
          <p:cNvSpPr/>
          <p:nvPr/>
        </p:nvSpPr>
        <p:spPr>
          <a:xfrm>
            <a:off x="3230000" y="4020000"/>
            <a:ext cx="2680000" cy="850000"/>
          </a:xfrm>
          <a:prstGeom prst="roundRect">
            <a:avLst>
              <a:gd name="adj" fmla="val 6000"/>
            </a:avLst>
          </a:prstGeom>
          <a:solidFill>
            <a:srgbClr val="E8F5E9"/>
          </a:solidFill>
          <a:ln w="9525">
            <a:solidFill>
              <a:srgbClr val="66BB6A"/>
            </a:solidFill>
          </a:ln>
        </p:spPr>
        <p:txBody>
          <a:bodyPr wrap="square" lIns="136000" tIns="68000" rIns="136000" bIns="68000" anchor="ctr"/>
          <a:lstStyle/>
          <a:p>
            <a:pPr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Genel Geliştirme Talepleri</a:t>
            </a:r>
          </a:p>
          <a:p>
            <a:pPr>
              <a:spcBef>
                <a:spcPts val="400"/>
              </a:spcBef>
              <a:buNone/>
            </a:pP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Tüm müşterilerin faydalanabileceği genel iyileştirme ve yeni özellik talepleri ücretsiz karşılanır.</a:t>
            </a:r>
          </a:p>
          <a:p>
            <a:pPr algn="r">
              <a:spcBef>
                <a:spcPts val="600"/>
              </a:spcBef>
              <a:buNone/>
            </a:pPr>
            <a:r>
              <a:rPr lang="tr-TR" sz="1200" b="1">
                <a:solidFill>
                  <a:srgbClr val="2E7D32"/>
                </a:solidFill>
                <a:latin typeface="Trebuchet MS" pitchFamily="34" charset="0"/>
              </a:rPr>
              <a:t>Ücretsiz</a:t>
            </a:r>
          </a:p>
        </p:txBody>
      </p:sp>
      <p:sp>
        <p:nvSpPr>
          <p:cNvPr id="53" name="Support3Bg"/>
          <p:cNvSpPr/>
          <p:nvPr/>
        </p:nvSpPr>
        <p:spPr>
          <a:xfrm>
            <a:off x="6110000" y="4020000"/>
            <a:ext cx="2680000" cy="850000"/>
          </a:xfrm>
          <a:prstGeom prst="roundRect">
            <a:avLst>
              <a:gd name="adj" fmla="val 6000"/>
            </a:avLst>
          </a:prstGeom>
          <a:solidFill>
            <a:srgbClr val="FFF3E0"/>
          </a:solidFill>
          <a:ln w="9525">
            <a:solidFill>
              <a:srgbClr val="FFA726"/>
            </a:solidFill>
          </a:ln>
        </p:spPr>
        <p:txBody>
          <a:bodyPr wrap="square" lIns="136000" tIns="68000" rIns="136000" bIns="68000" anchor="ctr"/>
          <a:lstStyle/>
          <a:p>
            <a:pPr>
              <a:buNone/>
            </a:pPr>
            <a:r>
              <a:rPr lang="tr-TR" sz="1100" b="1">
                <a:solidFill>
                  <a:srgbClr val="E65100"/>
                </a:solidFill>
                <a:latin typeface="Calibri" pitchFamily="34" charset="0"/>
              </a:rPr>
              <a:t>Firmaya Özel Geliştirme</a:t>
            </a:r>
          </a:p>
          <a:p>
            <a:pPr>
              <a:spcBef>
                <a:spcPts val="400"/>
              </a:spcBef>
              <a:buNone/>
            </a:pP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Yalnızca sizin firmanıza özel istekler, kapsam ve iş yüküne göre ayrıca fiyatlandırılır.</a:t>
            </a:r>
          </a:p>
          <a:p>
            <a:pPr algn="r">
              <a:spcBef>
                <a:spcPts val="600"/>
              </a:spcBef>
              <a:buNone/>
            </a:pPr>
            <a:r>
              <a:rPr lang="tr-TR" sz="1200" b="1">
                <a:solidFill>
                  <a:srgbClr val="E65100"/>
                </a:solidFill>
                <a:latin typeface="Trebuchet MS" pitchFamily="34" charset="0"/>
              </a:rPr>
              <a:t>Fiyatlandırılır</a:t>
            </a:r>
          </a:p>
        </p:txBody>
      </p:sp>
      <p:sp>
        <p:nvSpPr>
          <p:cNvPr id="60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61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losing">
    <p:bg>
      <p:bgPr>
        <a:solidFill>
          <a:srgbClr val="156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000" y="500000"/>
            <a:ext cx="2000000" cy="1960000"/>
          </a:xfrm>
          <a:prstGeom prst="rect">
            <a:avLst/>
          </a:prstGeom>
        </p:spPr>
      </p:pic>
      <p:sp>
        <p:nvSpPr>
          <p:cNvPr id="4" name="ThankYou"/>
          <p:cNvSpPr txBox="1"/>
          <p:nvPr/>
        </p:nvSpPr>
        <p:spPr>
          <a:xfrm>
            <a:off x="457200" y="2600000"/>
            <a:ext cx="8229600" cy="50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3200" b="1">
                <a:solidFill>
                  <a:srgbClr val="FFFFFF"/>
                </a:solidFill>
                <a:latin typeface="Trebuchet MS" pitchFamily="34" charset="0"/>
              </a:rPr>
              <a:t>Teşekkürler</a:t>
            </a:r>
          </a:p>
        </p:txBody>
      </p:sp>
      <p:sp>
        <p:nvSpPr>
          <p:cNvPr id="5" name="Subtitle"/>
          <p:cNvSpPr txBox="1"/>
          <p:nvPr/>
        </p:nvSpPr>
        <p:spPr>
          <a:xfrm>
            <a:off x="457200" y="3100000"/>
            <a:ext cx="8229600" cy="35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1400">
                <a:solidFill>
                  <a:srgbClr val="BBDEFB"/>
                </a:solidFill>
                <a:latin typeface="Calibri" pitchFamily="34" charset="0"/>
              </a:rPr>
              <a:t>eNS Proje Modülü ile projelerinizi uçtan uca yönetin.</a:t>
            </a:r>
          </a:p>
        </p:txBody>
      </p:sp>
      <p:sp>
        <p:nvSpPr>
          <p:cNvPr id="6" name="ContactInfo"/>
          <p:cNvSpPr txBox="1"/>
          <p:nvPr/>
        </p:nvSpPr>
        <p:spPr>
          <a:xfrm>
            <a:off x="457200" y="3800000"/>
            <a:ext cx="8229600" cy="8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>
                <a:solidFill>
                  <a:srgbClr val="FFFFFF"/>
                </a:solidFill>
                <a:latin typeface="Calibri" pitchFamily="34" charset="0"/>
              </a:rPr>
              <a:t>Salih DÜZEL</a:t>
            </a:r>
          </a:p>
          <a:p>
            <a:pPr marL="0" indent="0" algn="ctr">
              <a:buNone/>
            </a:pPr>
            <a:r>
              <a:rPr lang="tr-TR" sz="1200">
                <a:solidFill>
                  <a:srgbClr val="BBDEFB"/>
                </a:solidFill>
                <a:latin typeface="Calibri" pitchFamily="34" charset="0"/>
              </a:rPr>
              <a:t>0 533 170 73 48  ·  salihduzel@ensrobotics.com</a:t>
            </a:r>
          </a:p>
          <a:p>
            <a:pPr marL="0" indent="0" algn="ctr">
              <a:buNone/>
            </a:pPr>
            <a:r>
              <a:rPr lang="tr-TR" sz="1200">
                <a:solidFill>
                  <a:srgbClr val="BBDEFB"/>
                </a:solidFill>
                <a:latin typeface="Calibri" pitchFamily="34" charset="0"/>
              </a:rPr>
              <a:t>www.ensrobotics.com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Brosur"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Panel"/>
          <p:cNvSpPr/>
          <p:nvPr/>
        </p:nvSpPr>
        <p:spPr>
          <a:xfrm>
            <a:off x="0" y="0"/>
            <a:ext cx="3200000" cy="5143500"/>
          </a:xfrm>
          <a:prstGeom prst="rect">
            <a:avLst/>
          </a:prstGeom>
          <a:solidFill>
            <a:srgbClr val="0D47A1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00" y="180000"/>
            <a:ext cx="520000" cy="510000"/>
          </a:xfrm>
          <a:prstGeom prst="rect">
            <a:avLst/>
          </a:prstGeom>
        </p:spPr>
      </p:pic>
      <p:sp>
        <p:nvSpPr>
          <p:cNvPr id="4" name="MainTitle"/>
          <p:cNvSpPr txBox="1"/>
          <p:nvPr/>
        </p:nvSpPr>
        <p:spPr>
          <a:xfrm>
            <a:off x="200000" y="750000"/>
            <a:ext cx="2800000" cy="700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buNone/>
            </a:pPr>
            <a:r>
              <a:rPr lang="tr-TR" sz="1200" dirty="0">
                <a:solidFill>
                  <a:srgbClr val="90CAF9"/>
                </a:solidFill>
                <a:latin typeface="Calibri" pitchFamily="34" charset="0"/>
              </a:rPr>
              <a:t>ERP Entegreli</a:t>
            </a:r>
          </a:p>
          <a:p>
            <a:pPr>
              <a:buNone/>
            </a:pPr>
            <a:r>
              <a:rPr lang="tr-TR" sz="2400" b="1">
                <a:solidFill>
                  <a:srgbClr val="FFFFFF"/>
                </a:solidFill>
                <a:latin typeface="Trebuchet MS" pitchFamily="34" charset="0"/>
              </a:rPr>
              <a:t>Proje Yönetim Modülü</a:t>
            </a:r>
          </a:p>
        </p:txBody>
      </p:sp>
      <p:sp>
        <p:nvSpPr>
          <p:cNvPr id="5" name="Tagline"/>
          <p:cNvSpPr txBox="1"/>
          <p:nvPr/>
        </p:nvSpPr>
        <p:spPr>
          <a:xfrm>
            <a:off x="200000" y="1500000"/>
            <a:ext cx="2800000" cy="500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ts val="1600"/>
              </a:lnSpc>
              <a:buNone/>
            </a:pPr>
            <a:r>
              <a:rPr lang="tr-TR" sz="1050">
                <a:solidFill>
                  <a:srgbClr val="BBDEFB"/>
                </a:solidFill>
                <a:latin typeface="Calibri" pitchFamily="34" charset="0"/>
              </a:rPr>
              <a:t>Planlama, maliyet takibi, teknik çizim yönetimi ve servis formlarını tek platformda birleştiren kapsamlı proje yönetim çözümü.</a:t>
            </a:r>
          </a:p>
        </p:txBody>
      </p:sp>
      <p:sp>
        <p:nvSpPr>
          <p:cNvPr id="6" name="Sectors"/>
          <p:cNvSpPr txBox="1"/>
          <p:nvPr/>
        </p:nvSpPr>
        <p:spPr>
          <a:xfrm>
            <a:off x="200000" y="2150000"/>
            <a:ext cx="2800000" cy="1100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buNone/>
            </a:pPr>
            <a:r>
              <a:rPr lang="tr-TR" sz="1000" b="1">
                <a:solidFill>
                  <a:srgbClr val="FFD54F"/>
                </a:solidFill>
                <a:latin typeface="Calibri" pitchFamily="34" charset="0"/>
              </a:rPr>
              <a:t>KULLANIM ALANLARI</a:t>
            </a:r>
          </a:p>
          <a:p>
            <a:pPr>
              <a:lnSpc>
                <a:spcPts val="1800"/>
              </a:lnSpc>
              <a:spcBef>
                <a:spcPts val="600"/>
              </a:spcBef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●  Tersane &amp; Gemi İnşa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●  Vagon &amp; Makine İmalatı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●  İnşaat &amp; Şantiye Yönetimi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●  Ar-Ge Projeleri</a:t>
            </a:r>
          </a:p>
        </p:txBody>
      </p:sp>
      <p:sp>
        <p:nvSpPr>
          <p:cNvPr id="7" name="Highlights"/>
          <p:cNvSpPr txBox="1"/>
          <p:nvPr/>
        </p:nvSpPr>
        <p:spPr>
          <a:xfrm>
            <a:off x="200000" y="3400000"/>
            <a:ext cx="2800000" cy="1300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buNone/>
            </a:pPr>
            <a:r>
              <a:rPr lang="tr-TR" sz="1000" b="1">
                <a:solidFill>
                  <a:srgbClr val="FFD54F"/>
                </a:solidFill>
                <a:latin typeface="Calibri" pitchFamily="34" charset="0"/>
              </a:rPr>
              <a:t>AVANTAJLAR</a:t>
            </a:r>
          </a:p>
          <a:p>
            <a:pPr>
              <a:lnSpc>
                <a:spcPts val="1800"/>
              </a:lnSpc>
              <a:spcBef>
                <a:spcPts val="600"/>
              </a:spcBef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✔  Tek lisans, sınırsız personel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✔  Hata düzeltme her zaman ücretsiz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✔  Genel geliştirme talepleri ücretsiz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✔  ERP modülleri ile tam entegrasyon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✔  Kişi bazlı işlem loglama</a:t>
            </a:r>
          </a:p>
        </p:txBody>
      </p:sp>
      <p:sp>
        <p:nvSpPr>
          <p:cNvPr id="100" name="Card1"/>
          <p:cNvSpPr/>
          <p:nvPr/>
        </p:nvSpPr>
        <p:spPr>
          <a:xfrm>
            <a:off x="3450000" y="12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Proje Planlama &amp; Gantt</a:t>
            </a: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Projelerinizi oluşturun, görevleri atanıp zaman çizelgesinde planlayın. Bağımlılıklar ve kilometre taşları ile tam kontrol.</a:t>
            </a:r>
          </a:p>
        </p:txBody>
      </p:sp>
      <p:sp>
        <p:nvSpPr>
          <p:cNvPr id="101" name="Card2"/>
          <p:cNvSpPr/>
          <p:nvPr/>
        </p:nvSpPr>
        <p:spPr>
          <a:xfrm>
            <a:off x="6300000" y="12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Maliyet Yönetimi</a:t>
            </a: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İşçilik, malzeme, ekipman ve genel giderleri görev bazlı takip edin. Bütçe ile gerçekleşen maliyeti anlık karşılaştırın.</a:t>
            </a:r>
          </a:p>
        </p:txBody>
      </p:sp>
      <p:sp>
        <p:nvSpPr>
          <p:cNvPr id="102" name="Card3"/>
          <p:cNvSpPr/>
          <p:nvPr/>
        </p:nvSpPr>
        <p:spPr>
          <a:xfrm>
            <a:off x="3450000" y="137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Teknik Çizim &amp; Malzeme</a:t>
            </a: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Teknik çizimlerinizi yükleyin, otomatik olarak malzeme listeleri oluşturun. Çizimden üretime kesintisiz veri akışı.</a:t>
            </a:r>
          </a:p>
        </p:txBody>
      </p:sp>
      <p:sp>
        <p:nvSpPr>
          <p:cNvPr id="103" name="Card4"/>
          <p:cNvSpPr/>
          <p:nvPr/>
        </p:nvSpPr>
        <p:spPr>
          <a:xfrm>
            <a:off x="6300000" y="137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Servis Formu &amp; Kapatma</a:t>
            </a: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Her görevi servis formu ile kapatın. Kullanılan malzeme, ekip, ekipman ve giderleri kayıt altına alın.</a:t>
            </a:r>
          </a:p>
        </p:txBody>
      </p:sp>
      <p:sp>
        <p:nvSpPr>
          <p:cNvPr id="104" name="Card5"/>
          <p:cNvSpPr/>
          <p:nvPr/>
        </p:nvSpPr>
        <p:spPr>
          <a:xfrm>
            <a:off x="3450000" y="262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Dashboard &amp; Analitik</a:t>
            </a: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Bütçe, gerçekleşen maliyet, tamamlanma oranı ve görev dağılımını grafiklerle anlık izleyin.</a:t>
            </a:r>
          </a:p>
        </p:txBody>
      </p:sp>
      <p:sp>
        <p:nvSpPr>
          <p:cNvPr id="105" name="Card6"/>
          <p:cNvSpPr/>
          <p:nvPr/>
        </p:nvSpPr>
        <p:spPr>
          <a:xfrm>
            <a:off x="6300000" y="262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Kârlılık &amp; Raporlama</a:t>
            </a: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Gelir-gider dengesini, proje kârlılığını ve maliyet dağılımını detaylı raporlarla görüntüleyin.</a:t>
            </a:r>
          </a:p>
        </p:txBody>
      </p:sp>
      <p:sp>
        <p:nvSpPr>
          <p:cNvPr id="110" name="BottomHighlight"/>
          <p:cNvSpPr/>
          <p:nvPr/>
        </p:nvSpPr>
        <p:spPr>
          <a:xfrm>
            <a:off x="3450000" y="3900000"/>
            <a:ext cx="5550000" cy="500000"/>
          </a:xfrm>
          <a:prstGeom prst="roundRect">
            <a:avLst>
              <a:gd name="adj" fmla="val 8000"/>
            </a:avLst>
          </a:prstGeom>
          <a:solidFill>
            <a:srgbClr val="E8F5E9"/>
          </a:solidFill>
          <a:ln w="9525">
            <a:solidFill>
              <a:srgbClr val="66BB6A"/>
            </a:solidFill>
          </a:ln>
        </p:spPr>
        <p:txBody>
          <a:bodyPr wrap="square" lIns="182880" tIns="45720" rIns="182880" bIns="45720" anchor="ctr"/>
          <a:lstStyle/>
          <a:p>
            <a:pPr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MS Project &amp; Jira alternatifi  —  ERP ile tam entegre  —  Web tabanlı  —  Herşey tek platformda</a:t>
            </a:r>
          </a:p>
        </p:txBody>
      </p:sp>
      <p:sp>
        <p:nvSpPr>
          <p:cNvPr id="120" name="Stats"/>
          <p:cNvSpPr txBox="1"/>
          <p:nvPr/>
        </p:nvSpPr>
        <p:spPr>
          <a:xfrm>
            <a:off x="3450000" y="4500000"/>
            <a:ext cx="5550000" cy="25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>
              <a:buNone/>
            </a:pPr>
            <a:r>
              <a:rPr lang="tr-TR" sz="900">
                <a:solidFill>
                  <a:srgbClr val="78909C"/>
                </a:solidFill>
                <a:latin typeface="Calibri" pitchFamily="34" charset="0"/>
              </a:rPr>
              <a:t>e-Fatura  ·  Stok  ·  Muhasebe  ·  Maliyet  ·  Satış  ·  Alış  ·  Finans  ·  Arşiv</a:t>
            </a:r>
          </a:p>
        </p:txBody>
      </p:sp>
      <p:sp>
        <p:nvSpPr>
          <p:cNvPr id="130" name="ContactBar"/>
          <p:cNvSpPr txBox="1"/>
          <p:nvPr/>
        </p:nvSpPr>
        <p:spPr>
          <a:xfrm>
            <a:off x="3327816" y="4968240"/>
            <a:ext cx="5816184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  ·  salihduzel@ensrobotics.com  ·  www.ensrobotics.com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6" name="RedAccent"/>
          <p:cNvSpPr/>
          <p:nvPr/>
        </p:nvSpPr>
        <p:spPr>
          <a:xfrm>
            <a:off x="0" y="0"/>
            <a:ext cx="961065" cy="54864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Badge"/>
          <p:cNvSpPr/>
          <p:nvPr/>
        </p:nvSpPr>
        <p:spPr>
          <a:xfrm>
            <a:off x="457200" y="274320"/>
            <a:ext cx="1280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FFFFFF"/>
                </a:solidFill>
                <a:latin typeface="Calibri" pitchFamily="34" charset="0"/>
              </a:rPr>
              <a:t>ISL001</a:t>
            </a:r>
          </a:p>
        </p:txBody>
      </p:sp>
      <p:sp>
        <p:nvSpPr>
          <p:cNvPr id="4" name="Title"/>
          <p:cNvSpPr/>
          <p:nvPr/>
        </p:nvSpPr>
        <p:spPr>
          <a:xfrm>
            <a:off x="1920240" y="182880"/>
            <a:ext cx="4200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600" b="1">
                <a:solidFill>
                  <a:srgbClr val="212121"/>
                </a:solidFill>
                <a:latin typeface="Trebuchet MS" pitchFamily="34" charset="0"/>
              </a:rPr>
              <a:t>Kullanıcı ≠ Personel</a:t>
            </a:r>
          </a:p>
        </p:txBody>
      </p:sp>
      <p:sp>
        <p:nvSpPr>
          <p:cNvPr id="5" name="Subtitle"/>
          <p:cNvSpPr/>
          <p:nvPr/>
        </p:nvSpPr>
        <p:spPr>
          <a:xfrm>
            <a:off x="1190625" y="729615"/>
            <a:ext cx="6410325" cy="2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1200" b="1">
                <a:solidFill>
                  <a:srgbClr val="37474F"/>
                </a:solidFill>
                <a:latin typeface="Calibri" pitchFamily="34" charset="0"/>
              </a:rPr>
              <a:t>Lisans kontrolü ve personel takibi ayrı çalışır — işlem şeffaflığı tam sağlanır.</a:t>
            </a:r>
          </a:p>
        </p:txBody>
      </p:sp>
      <p:sp>
        <p:nvSpPr>
          <p:cNvPr id="6" name="Tagline"/>
          <p:cNvSpPr/>
          <p:nvPr/>
        </p:nvSpPr>
        <p:spPr>
          <a:xfrm>
            <a:off x="395654" y="1058990"/>
            <a:ext cx="2343296" cy="7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Tek lisans, sınırsız </a:t>
            </a:r>
          </a:p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personel takibi.</a:t>
            </a:r>
          </a:p>
        </p:txBody>
      </p:sp>
      <p:sp>
        <p:nvSpPr>
          <p:cNvPr id="7" name="Features"/>
          <p:cNvSpPr/>
          <p:nvPr/>
        </p:nvSpPr>
        <p:spPr>
          <a:xfrm>
            <a:off x="457200" y="1850000"/>
            <a:ext cx="2281750" cy="28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200" b="1" dirty="0">
                <a:solidFill>
                  <a:srgbClr val="1565C0"/>
                </a:solidFill>
                <a:latin typeface="Calibri" pitchFamily="34" charset="0"/>
              </a:rPr>
              <a:t>5 kullanıcı lisansı, 1000 personel</a:t>
            </a:r>
          </a:p>
          <a:p>
            <a:pPr marL="0" indent="0">
              <a:buNone/>
            </a:pPr>
            <a:r>
              <a:rPr lang="tr-TR" sz="1100" dirty="0">
                <a:solidFill>
                  <a:srgbClr val="37474F"/>
                </a:solidFill>
                <a:latin typeface="Calibri" pitchFamily="34" charset="0"/>
              </a:rPr>
              <a:t>Aktif oturum sayısı lisansla sınırlıdır, </a:t>
            </a:r>
          </a:p>
          <a:p>
            <a:pPr marL="0" indent="0">
              <a:buNone/>
            </a:pPr>
            <a:r>
              <a:rPr lang="tr-TR" sz="1100" dirty="0">
                <a:solidFill>
                  <a:srgbClr val="37474F"/>
                </a:solidFill>
                <a:latin typeface="Calibri" pitchFamily="34" charset="0"/>
              </a:rPr>
              <a:t>ancak sisteme tanımlı personel sayısı </a:t>
            </a:r>
          </a:p>
          <a:p>
            <a:pPr marL="0" indent="0">
              <a:buNone/>
            </a:pPr>
            <a:r>
              <a:rPr lang="tr-TR" sz="1100" dirty="0">
                <a:solidFill>
                  <a:srgbClr val="37474F"/>
                </a:solidFill>
                <a:latin typeface="Calibri" pitchFamily="34" charset="0"/>
              </a:rPr>
              <a:t>sınırsızdır.</a:t>
            </a:r>
          </a:p>
          <a:p>
            <a:pPr marL="0" indent="0">
              <a:buNone/>
            </a:pPr>
            <a:endParaRPr lang="tr-TR" sz="600" dirty="0"/>
          </a:p>
          <a:p>
            <a:pPr marL="0" indent="0">
              <a:buNone/>
            </a:pPr>
            <a:r>
              <a:rPr lang="tr-TR" sz="1200" b="1" dirty="0">
                <a:solidFill>
                  <a:srgbClr val="1565C0"/>
                </a:solidFill>
                <a:latin typeface="Calibri" pitchFamily="34" charset="0"/>
              </a:rPr>
              <a:t>Kim sattı, kim tahsil etti?</a:t>
            </a:r>
          </a:p>
          <a:p>
            <a:pPr marL="0" indent="0">
              <a:buNone/>
            </a:pPr>
            <a:r>
              <a:rPr lang="tr-TR" sz="1100" dirty="0">
                <a:solidFill>
                  <a:srgbClr val="37474F"/>
                </a:solidFill>
                <a:latin typeface="Calibri" pitchFamily="34" charset="0"/>
              </a:rPr>
              <a:t>Her işlem personel bazlı loglanır. </a:t>
            </a:r>
          </a:p>
          <a:p>
            <a:pPr marL="0" indent="0">
              <a:buNone/>
            </a:pPr>
            <a:r>
              <a:rPr lang="tr-TR" sz="1100" dirty="0">
                <a:solidFill>
                  <a:srgbClr val="37474F"/>
                </a:solidFill>
                <a:latin typeface="Calibri" pitchFamily="34" charset="0"/>
              </a:rPr>
              <a:t>Hesap kapatmada kimin ne yaptığı</a:t>
            </a:r>
          </a:p>
          <a:p>
            <a:pPr marL="0" indent="0">
              <a:buNone/>
            </a:pPr>
            <a:r>
              <a:rPr lang="tr-TR" sz="1100" dirty="0">
                <a:solidFill>
                  <a:srgbClr val="37474F"/>
                </a:solidFill>
                <a:latin typeface="Calibri" pitchFamily="34" charset="0"/>
              </a:rPr>
              <a:t> net görünür.</a:t>
            </a:r>
          </a:p>
          <a:p>
            <a:pPr marL="0" indent="0">
              <a:buNone/>
            </a:pPr>
            <a:endParaRPr lang="tr-TR" sz="600" dirty="0"/>
          </a:p>
          <a:p>
            <a:pPr marL="0" indent="0">
              <a:buNone/>
            </a:pPr>
            <a:r>
              <a:rPr lang="tr-TR" sz="1200" b="1" dirty="0">
                <a:solidFill>
                  <a:srgbClr val="1565C0"/>
                </a:solidFill>
                <a:latin typeface="Calibri" pitchFamily="34" charset="0"/>
              </a:rPr>
              <a:t>Log karışıklığına son</a:t>
            </a:r>
          </a:p>
          <a:p>
            <a:pPr marL="0" indent="0">
              <a:buNone/>
            </a:pPr>
            <a:r>
              <a:rPr lang="tr-TR" sz="1100" dirty="0">
                <a:solidFill>
                  <a:srgbClr val="37474F"/>
                </a:solidFill>
                <a:latin typeface="Calibri" pitchFamily="34" charset="0"/>
              </a:rPr>
              <a:t>Online aktif kullanıcı sayısı anlık</a:t>
            </a:r>
          </a:p>
          <a:p>
            <a:pPr marL="0" indent="0">
              <a:buNone/>
            </a:pPr>
            <a:r>
              <a:rPr lang="tr-TR" sz="1100" dirty="0">
                <a:solidFill>
                  <a:srgbClr val="37474F"/>
                </a:solidFill>
                <a:latin typeface="Calibri" pitchFamily="34" charset="0"/>
              </a:rPr>
              <a:t> izlenir, </a:t>
            </a:r>
          </a:p>
          <a:p>
            <a:pPr marL="0" indent="0">
              <a:buNone/>
            </a:pPr>
            <a:r>
              <a:rPr lang="tr-TR" sz="1100" dirty="0">
                <a:solidFill>
                  <a:srgbClr val="37474F"/>
                </a:solidFill>
                <a:latin typeface="Calibri" pitchFamily="34" charset="0"/>
              </a:rPr>
              <a:t>yetkisiz erişim engellenir.</a:t>
            </a:r>
          </a:p>
        </p:txBody>
      </p:sp>
      <p:sp>
        <p:nvSpPr>
          <p:cNvPr id="11" name="ContactBar"/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pic>
        <p:nvPicPr>
          <p:cNvPr id="12" name="eNS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171450"/>
            <a:ext cx="790575" cy="770954"/>
          </a:xfrm>
          <a:prstGeom prst="rect">
            <a:avLst/>
          </a:prstGeom>
        </p:spPr>
      </p:pic>
      <p:sp>
        <p:nvSpPr>
          <p:cNvPr id="14" name="eNS Web"/>
          <p:cNvSpPr txBox="1"/>
          <p:nvPr/>
        </p:nvSpPr>
        <p:spPr>
          <a:xfrm rot="16200000">
            <a:off x="-1013341" y="2361853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1565C0"/>
                </a:solidFill>
              </a:rPr>
              <a:t>www.ensrobotics.com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E87AF92-CB3B-100A-ABF2-BC80AE348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123" y="973430"/>
            <a:ext cx="6261735" cy="3872341"/>
          </a:xfrm>
          <a:prstGeom prst="rect">
            <a:avLst/>
          </a:prstGeom>
        </p:spPr>
      </p:pic>
      <p:sp>
        <p:nvSpPr>
          <p:cNvPr id="21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3ADB4AC-5C71-994D-5ED3-0E131F3FF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18" y="750000"/>
            <a:ext cx="7429763" cy="4150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200000" cy="3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A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na Menü &amp; Modül Yapısı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20000"/>
            <a:ext cx="7500000" cy="250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Proje modülünün ana ekranı: tanımlar, işlemler ve parametre menüleri ile hızlı erişim paneli.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751154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BC9EEE7-DD48-6A18-4480-860590E33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470" y="750000"/>
            <a:ext cx="3127059" cy="2075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338A488-C707-2596-3742-4513D59C3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00" y="2905000"/>
            <a:ext cx="2737043" cy="1995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52F4D59C-1E78-89EB-3E31-60BD2D6F7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000" y="2905000"/>
            <a:ext cx="3753626" cy="1995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200000" cy="3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P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roje Tanımlama &amp; Bütçe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20000"/>
            <a:ext cx="7500000" cy="250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Proje oluşturma, bütçe planlama ve teknik çizim yönetimi tek ekrandan yapılır.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73EBE02-106B-ED13-8006-F740063F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32" y="750000"/>
            <a:ext cx="7498135" cy="4150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200000" cy="3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G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antt Chart &amp; Zaman Çizelgesi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20000"/>
            <a:ext cx="7500000" cy="250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Görevler zaman çizelgesinde planlanır; bağımlılıklar ve kilometre taşları takip edilir.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2903884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7D0AB32-CDF6-4844-7C26-DC285446C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00" y="995122"/>
            <a:ext cx="8744000" cy="3659755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200000" cy="3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ervis Formu Detay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20000"/>
            <a:ext cx="7500000" cy="250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Görev bazlı iş takibi: ekip, malzeme, ekipman ve gider girişleri tek formda toplanır.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2457041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C4C0AC6-4126-4D1A-64E4-339FF702A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382" y="750000"/>
            <a:ext cx="3983236" cy="2035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054BF17-9342-F9FD-AE2F-C1A52E514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28" y="2865000"/>
            <a:ext cx="1743143" cy="2035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200000" cy="3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ervis Formu İş Akışı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20000"/>
            <a:ext cx="7500000" cy="250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Proje ve görev seçimi sonrası servis formu otomatik oluşturulur.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69290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0E7CE2C-82F7-1392-72CD-2BDE48BDA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00" y="811331"/>
            <a:ext cx="4342000" cy="1922338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9A97BAE-FA80-4B36-1B25-D0554DC2D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000" y="778489"/>
            <a:ext cx="4342000" cy="1988022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CAA46AD-5330-38EB-8B55-E4FDD1AFF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00" y="3111835"/>
            <a:ext cx="4342000" cy="153133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70452FE-6951-2080-1063-53115E436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983" y="2855000"/>
            <a:ext cx="2916033" cy="2045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200000" cy="3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M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aliyet Girişi &amp; Görev Kapatma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20000"/>
            <a:ext cx="7500000" cy="250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İşçilik, malzeme, ekipman ve genel giderler kaydedilir; görev kapatıldığında Gantt güncellenir.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169892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1010</Words>
  <Application>Microsoft Office PowerPoint</Application>
  <PresentationFormat>Ekran Gösterisi (16:9)</PresentationFormat>
  <Paragraphs>134</Paragraphs>
  <Slides>15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9" baseType="lpstr">
      <vt:lpstr>Arial</vt:lpstr>
      <vt:lpstr>Calibri</vt:lpstr>
      <vt:lpstr>Trebuchet MS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SALİH ONUR DÜZEL</dc:creator>
  <cp:lastModifiedBy>SALİH ONUR DÜZEL</cp:lastModifiedBy>
  <cp:revision>6</cp:revision>
  <dcterms:created xsi:type="dcterms:W3CDTF">2026-04-27T09:42:14Z</dcterms:created>
  <dcterms:modified xsi:type="dcterms:W3CDTF">2026-05-28T13:48:03Z</dcterms:modified>
</cp:coreProperties>
</file>