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83" r:id="rId3"/>
    <p:sldId id="269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2" r:id="rId15"/>
    <p:sldId id="281" r:id="rId1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3AD2AC73-029E-4A3B-90C5-7FAF7A36309D}">
          <p14:sldIdLst>
            <p14:sldId id="256"/>
            <p14:sldId id="283"/>
            <p14:sldId id="269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2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14" y="19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04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A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29" name="RedAccent"/>
          <p:cNvSpPr/>
          <p:nvPr/>
        </p:nvSpPr>
        <p:spPr>
          <a:xfrm>
            <a:off x="0" y="0"/>
            <a:ext cx="132397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4" name="Text 1"/>
          <p:cNvSpPr/>
          <p:nvPr/>
        </p:nvSpPr>
        <p:spPr>
          <a:xfrm>
            <a:off x="457200" y="2859785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000" b="1" dirty="0" err="1">
                <a:solidFill>
                  <a:srgbClr val="E5393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</a:t>
            </a:r>
            <a:r>
              <a:rPr lang="en-US" sz="4000" b="1" dirty="0" err="1">
                <a:solidFill>
                  <a:srgbClr val="1565C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NS</a:t>
            </a:r>
            <a:r>
              <a:rPr lang="en-US" sz="4000" b="1" dirty="0">
                <a:solidFill>
                  <a:srgbClr val="1565C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 </a:t>
            </a:r>
            <a:r>
              <a:rPr lang="tr-TR" sz="4000" b="1" dirty="0">
                <a:solidFill>
                  <a:srgbClr val="1565C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Satın Alma Modülü</a:t>
            </a:r>
            <a:endParaRPr lang="en-US" sz="4000" dirty="0"/>
          </a:p>
        </p:txBody>
      </p:sp>
      <p:sp>
        <p:nvSpPr>
          <p:cNvPr id="5" name="Text 2"/>
          <p:cNvSpPr/>
          <p:nvPr/>
        </p:nvSpPr>
        <p:spPr>
          <a:xfrm>
            <a:off x="457200" y="3430142"/>
            <a:ext cx="8229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1800" dirty="0"/>
              <a:t>Satın Alma Yönetimi</a:t>
            </a:r>
            <a:endParaRPr lang="en-US" sz="1800" dirty="0"/>
          </a:p>
        </p:txBody>
      </p:sp>
      <p:sp>
        <p:nvSpPr>
          <p:cNvPr id="18" name="ContactBar"/>
          <p:cNvSpPr/>
          <p:nvPr/>
        </p:nvSpPr>
        <p:spPr>
          <a:xfrm>
            <a:off x="0" y="496824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</a:p>
        </p:txBody>
      </p:sp>
      <p:pic>
        <p:nvPicPr>
          <p:cNvPr id="20" name="Resim 19">
            <a:extLst>
              <a:ext uri="{FF2B5EF4-FFF2-40B4-BE49-F238E27FC236}">
                <a16:creationId xmlns:a16="http://schemas.microsoft.com/office/drawing/2014/main" id="{6206AAEE-DCF0-1962-FF72-06065A5DC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" y="171449"/>
            <a:ext cx="1213485" cy="997839"/>
          </a:xfrm>
          <a:prstGeom prst="rect">
            <a:avLst/>
          </a:prstGeom>
        </p:spPr>
      </p:pic>
      <p:sp>
        <p:nvSpPr>
          <p:cNvPr id="23" name="Metin kutusu 22">
            <a:extLst>
              <a:ext uri="{FF2B5EF4-FFF2-40B4-BE49-F238E27FC236}">
                <a16:creationId xmlns:a16="http://schemas.microsoft.com/office/drawing/2014/main" id="{23C6CBA7-DBFF-F66C-6B3C-DBC7D028EACF}"/>
              </a:ext>
            </a:extLst>
          </p:cNvPr>
          <p:cNvSpPr txBox="1"/>
          <p:nvPr/>
        </p:nvSpPr>
        <p:spPr>
          <a:xfrm rot="16200000">
            <a:off x="-753309" y="2452997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1565C0"/>
                </a:solidFill>
              </a:rPr>
              <a:t>www.ensrobotics.com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4F943A53-8C77-F330-D180-84B976AB04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0539" y="171449"/>
            <a:ext cx="4358937" cy="2688336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0247E0E6-ED30-18DB-3869-34BD57B32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6935" y="3786910"/>
            <a:ext cx="2410161" cy="552527"/>
          </a:xfrm>
          <a:prstGeom prst="rect">
            <a:avLst/>
          </a:prstGeom>
        </p:spPr>
      </p:pic>
      <p:sp>
        <p:nvSpPr>
          <p:cNvPr id="200" name="Slogan"/>
          <p:cNvSpPr txBox="1"/>
          <p:nvPr/>
        </p:nvSpPr>
        <p:spPr>
          <a:xfrm>
            <a:off x="4944000" y="50000"/>
            <a:ext cx="4100000" cy="3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r"/>
            <a:r>
              <a:rPr lang="tr-TR" sz="900" b="1" i="1" dirty="0">
                <a:solidFill>
                  <a:srgbClr val="FF0000"/>
                </a:solidFill>
              </a:rPr>
              <a:t>h</a:t>
            </a:r>
            <a:r>
              <a:rPr lang="tr-TR" sz="900" b="1" i="1" dirty="0">
                <a:solidFill>
                  <a:srgbClr val="0000FF"/>
                </a:solidFill>
              </a:rPr>
              <a:t>ER </a:t>
            </a:r>
            <a:r>
              <a:rPr lang="tr-TR" sz="900" b="1" i="1" dirty="0">
                <a:solidFill>
                  <a:srgbClr val="FF0000"/>
                </a:solidFill>
              </a:rPr>
              <a:t>t</a:t>
            </a:r>
            <a:r>
              <a:rPr lang="tr-TR" sz="900" b="1" i="1" dirty="0">
                <a:solidFill>
                  <a:srgbClr val="0000FF"/>
                </a:solidFill>
              </a:rPr>
              <a:t>UĞLA </a:t>
            </a:r>
            <a:r>
              <a:rPr lang="tr-TR" sz="900" b="1" i="1" dirty="0">
                <a:solidFill>
                  <a:srgbClr val="FF0000"/>
                </a:solidFill>
              </a:rPr>
              <a:t>b</a:t>
            </a:r>
            <a:r>
              <a:rPr lang="tr-TR" sz="900" b="1" i="1" dirty="0">
                <a:solidFill>
                  <a:srgbClr val="0000FF"/>
                </a:solidFill>
              </a:rPr>
              <a:t>İR </a:t>
            </a:r>
            <a:r>
              <a:rPr lang="tr-TR" sz="900" b="1" i="1" dirty="0">
                <a:solidFill>
                  <a:srgbClr val="FF0000"/>
                </a:solidFill>
              </a:rPr>
              <a:t>d</a:t>
            </a:r>
            <a:r>
              <a:rPr lang="tr-TR" sz="900" b="1" i="1" dirty="0">
                <a:solidFill>
                  <a:srgbClr val="0000FF"/>
                </a:solidFill>
              </a:rPr>
              <a:t>ENEYİM, </a:t>
            </a:r>
            <a:r>
              <a:rPr lang="tr-TR" sz="900" b="1" i="1" dirty="0">
                <a:solidFill>
                  <a:srgbClr val="FF0000"/>
                </a:solidFill>
              </a:rPr>
              <a:t>h</a:t>
            </a:r>
            <a:r>
              <a:rPr lang="tr-TR" sz="900" b="1" i="1" dirty="0">
                <a:solidFill>
                  <a:srgbClr val="0000FF"/>
                </a:solidFill>
              </a:rPr>
              <a:t>ER </a:t>
            </a:r>
            <a:r>
              <a:rPr lang="tr-TR" sz="900" b="1" i="1" dirty="0">
                <a:solidFill>
                  <a:srgbClr val="FF0000"/>
                </a:solidFill>
              </a:rPr>
              <a:t>s</a:t>
            </a:r>
            <a:r>
              <a:rPr lang="tr-TR" sz="900" b="1" i="1" dirty="0">
                <a:solidFill>
                  <a:srgbClr val="0000FF"/>
                </a:solidFill>
              </a:rPr>
              <a:t>ATIR </a:t>
            </a:r>
            <a:r>
              <a:rPr lang="tr-TR" sz="900" b="1" i="1" dirty="0">
                <a:solidFill>
                  <a:srgbClr val="FF0000"/>
                </a:solidFill>
              </a:rPr>
              <a:t>b</a:t>
            </a:r>
            <a:r>
              <a:rPr lang="tr-TR" sz="900" b="1" i="1" dirty="0">
                <a:solidFill>
                  <a:srgbClr val="0000FF"/>
                </a:solidFill>
              </a:rPr>
              <a:t>İR </a:t>
            </a:r>
            <a:r>
              <a:rPr lang="tr-TR" sz="900" b="1" i="1" dirty="0">
                <a:solidFill>
                  <a:srgbClr val="FF0000"/>
                </a:solidFill>
              </a:rPr>
              <a:t>ç</a:t>
            </a:r>
            <a:r>
              <a:rPr lang="tr-TR" sz="900" b="1" i="1" dirty="0">
                <a:solidFill>
                  <a:srgbClr val="0000FF"/>
                </a:solidFill>
              </a:rPr>
              <a:t>ÖZÜM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Bar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16" name="RedAccent"/>
          <p:cNvSpPr/>
          <p:nvPr/>
        </p:nvSpPr>
        <p:spPr>
          <a:xfrm>
            <a:off x="0" y="0"/>
            <a:ext cx="96106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Badge"/>
          <p:cNvSpPr/>
          <p:nvPr/>
        </p:nvSpPr>
        <p:spPr>
          <a:xfrm>
            <a:off x="457200" y="274320"/>
            <a:ext cx="1280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FFFFFF"/>
                </a:solidFill>
                <a:latin typeface="Calibri" pitchFamily="34" charset="0"/>
              </a:rPr>
              <a:t>SAT008</a:t>
            </a:r>
          </a:p>
        </p:txBody>
      </p:sp>
      <p:sp>
        <p:nvSpPr>
          <p:cNvPr id="4" name="Title"/>
          <p:cNvSpPr/>
          <p:nvPr/>
        </p:nvSpPr>
        <p:spPr>
          <a:xfrm>
            <a:off x="1920240" y="182880"/>
            <a:ext cx="6261735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2600" b="1">
                <a:solidFill>
                  <a:srgbClr val="212121"/>
                </a:solidFill>
                <a:latin typeface="Trebuchet MS" pitchFamily="34" charset="0"/>
              </a:rPr>
              <a:t>Organizasyon ve Onay Sistemi</a:t>
            </a:r>
          </a:p>
        </p:txBody>
      </p:sp>
      <p:sp>
        <p:nvSpPr>
          <p:cNvPr id="5" name="Subtitle"/>
          <p:cNvSpPr/>
          <p:nvPr/>
        </p:nvSpPr>
        <p:spPr>
          <a:xfrm>
            <a:off x="1190625" y="729615"/>
            <a:ext cx="6410325" cy="2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1200" b="1">
                <a:solidFill>
                  <a:srgbClr val="37474F"/>
                </a:solidFill>
                <a:latin typeface="Calibri" pitchFamily="34" charset="0"/>
              </a:rPr>
              <a:t>Talep ve onay süreçlerinizi şeffaf bir yapıda yönetin.</a:t>
            </a:r>
          </a:p>
        </p:txBody>
      </p:sp>
      <p:sp>
        <p:nvSpPr>
          <p:cNvPr id="6" name="Tagline"/>
          <p:cNvSpPr/>
          <p:nvPr/>
        </p:nvSpPr>
        <p:spPr>
          <a:xfrm>
            <a:off x="457200" y="1100000"/>
            <a:ext cx="8229600" cy="7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tr-TR" sz="2000" b="1">
                <a:solidFill>
                  <a:srgbClr val="1565C0"/>
                </a:solidFill>
                <a:latin typeface="Trebuchet MS" pitchFamily="34" charset="0"/>
              </a:rPr>
              <a:t>Hiyerarşik Onay ile Kontrollü Satın Alma</a:t>
            </a:r>
          </a:p>
        </p:txBody>
      </p:sp>
      <p:sp>
        <p:nvSpPr>
          <p:cNvPr id="7" name="Features"/>
          <p:cNvSpPr/>
          <p:nvPr/>
        </p:nvSpPr>
        <p:spPr>
          <a:xfrm>
            <a:off x="457200" y="2100000"/>
            <a:ext cx="8229600" cy="27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tr-TR" sz="1200" b="1">
                <a:solidFill>
                  <a:srgbClr val="1565C0"/>
                </a:solidFill>
                <a:latin typeface="Calibri" pitchFamily="34" charset="0"/>
              </a:rPr>
              <a:t>Organizasyon Şeması Entegrasyonu</a:t>
            </a:r>
          </a:p>
          <a:p>
            <a:pPr marL="0" indent="0">
              <a:buNone/>
            </a:pPr>
            <a:r>
              <a:rPr lang="tr-TR" sz="1200">
                <a:solidFill>
                  <a:srgbClr val="37474F"/>
                </a:solidFill>
                <a:latin typeface="Calibri" pitchFamily="34" charset="0"/>
              </a:rPr>
              <a:t>Şirket yapınıza uygun organizasyon şemasını tanımlayın, yetki ve sorumlulukları netleştirin.</a:t>
            </a:r>
          </a:p>
          <a:p>
            <a:pPr marL="0" indent="0">
              <a:buNone/>
            </a:pPr>
            <a:endParaRPr lang="tr-TR" sz="800"/>
          </a:p>
          <a:p>
            <a:pPr marL="0" indent="0">
              <a:buNone/>
            </a:pPr>
            <a:r>
              <a:rPr lang="tr-TR" sz="1200" b="1">
                <a:solidFill>
                  <a:srgbClr val="1565C0"/>
                </a:solidFill>
                <a:latin typeface="Calibri" pitchFamily="34" charset="0"/>
              </a:rPr>
              <a:t>Talep Onay Sistemi</a:t>
            </a:r>
          </a:p>
          <a:p>
            <a:pPr marL="0" indent="0">
              <a:buNone/>
            </a:pPr>
            <a:r>
              <a:rPr lang="tr-TR" sz="1200">
                <a:solidFill>
                  <a:srgbClr val="37474F"/>
                </a:solidFill>
                <a:latin typeface="Calibri" pitchFamily="34" charset="0"/>
              </a:rPr>
              <a:t>Satın alma talepleri belirlenen onay hiyerarşisine göre otomatik yönlendirilir.</a:t>
            </a:r>
          </a:p>
          <a:p>
            <a:pPr marL="0" indent="0">
              <a:buNone/>
            </a:pPr>
            <a:endParaRPr lang="tr-TR" sz="800"/>
          </a:p>
          <a:p>
            <a:pPr marL="0" indent="0">
              <a:buNone/>
            </a:pPr>
            <a:r>
              <a:rPr lang="tr-TR" sz="1200" b="1">
                <a:solidFill>
                  <a:srgbClr val="1565C0"/>
                </a:solidFill>
                <a:latin typeface="Calibri" pitchFamily="34" charset="0"/>
              </a:rPr>
              <a:t>Anlık Bildirimler</a:t>
            </a:r>
          </a:p>
          <a:p>
            <a:pPr marL="0" indent="0">
              <a:buNone/>
            </a:pPr>
            <a:r>
              <a:rPr lang="tr-TR" sz="1200">
                <a:solidFill>
                  <a:srgbClr val="37474F"/>
                </a:solidFill>
                <a:latin typeface="Calibri" pitchFamily="34" charset="0"/>
              </a:rPr>
              <a:t>Onay bekleyen talepler için anlık bildirimler alın, süreçleri hızlandırın.</a:t>
            </a:r>
          </a:p>
        </p:txBody>
      </p:sp>
      <p:sp>
        <p:nvSpPr>
          <p:cNvPr id="11" name="ContactBar"/>
          <p:cNvSpPr/>
          <p:nvPr/>
        </p:nvSpPr>
        <p:spPr>
          <a:xfrm>
            <a:off x="0" y="496824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</a:p>
        </p:txBody>
      </p:sp>
      <p:pic>
        <p:nvPicPr>
          <p:cNvPr id="12" name="eNS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" y="171450"/>
            <a:ext cx="790575" cy="770954"/>
          </a:xfrm>
          <a:prstGeom prst="rect">
            <a:avLst/>
          </a:prstGeom>
        </p:spPr>
      </p:pic>
      <p:sp>
        <p:nvSpPr>
          <p:cNvPr id="14" name="eNS Web"/>
          <p:cNvSpPr txBox="1"/>
          <p:nvPr/>
        </p:nvSpPr>
        <p:spPr>
          <a:xfrm rot="16200000">
            <a:off x="-1013341" y="2361853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>
                <a:solidFill>
                  <a:srgbClr val="1565C0"/>
                </a:solidFill>
              </a:rPr>
              <a:t>www.ensrobotics.com</a:t>
            </a:r>
          </a:p>
        </p:txBody>
      </p:sp>
      <p:sp>
        <p:nvSpPr>
          <p:cNvPr id="209" name="Slogan"/>
          <p:cNvSpPr txBox="1"/>
          <p:nvPr/>
        </p:nvSpPr>
        <p:spPr>
          <a:xfrm>
            <a:off x="4944000" y="50000"/>
            <a:ext cx="4100000" cy="3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r"/>
            <a:r>
              <a:rPr lang="tr-TR" sz="900" b="1" i="1" dirty="0">
                <a:solidFill>
                  <a:srgbClr val="FF0000"/>
                </a:solidFill>
              </a:rPr>
              <a:t>h</a:t>
            </a:r>
            <a:r>
              <a:rPr lang="tr-TR" sz="900" b="1" i="1" dirty="0">
                <a:solidFill>
                  <a:srgbClr val="0000FF"/>
                </a:solidFill>
              </a:rPr>
              <a:t>ER </a:t>
            </a:r>
            <a:r>
              <a:rPr lang="tr-TR" sz="900" b="1" i="1" dirty="0">
                <a:solidFill>
                  <a:srgbClr val="FF0000"/>
                </a:solidFill>
              </a:rPr>
              <a:t>t</a:t>
            </a:r>
            <a:r>
              <a:rPr lang="tr-TR" sz="900" b="1" i="1" dirty="0">
                <a:solidFill>
                  <a:srgbClr val="0000FF"/>
                </a:solidFill>
              </a:rPr>
              <a:t>UĞLA </a:t>
            </a:r>
            <a:r>
              <a:rPr lang="tr-TR" sz="900" b="1" i="1" dirty="0">
                <a:solidFill>
                  <a:srgbClr val="FF0000"/>
                </a:solidFill>
              </a:rPr>
              <a:t>b</a:t>
            </a:r>
            <a:r>
              <a:rPr lang="tr-TR" sz="900" b="1" i="1" dirty="0">
                <a:solidFill>
                  <a:srgbClr val="0000FF"/>
                </a:solidFill>
              </a:rPr>
              <a:t>İR </a:t>
            </a:r>
            <a:r>
              <a:rPr lang="tr-TR" sz="900" b="1" i="1" dirty="0">
                <a:solidFill>
                  <a:srgbClr val="FF0000"/>
                </a:solidFill>
              </a:rPr>
              <a:t>d</a:t>
            </a:r>
            <a:r>
              <a:rPr lang="tr-TR" sz="900" b="1" i="1" dirty="0">
                <a:solidFill>
                  <a:srgbClr val="0000FF"/>
                </a:solidFill>
              </a:rPr>
              <a:t>ENEYİM, </a:t>
            </a:r>
            <a:r>
              <a:rPr lang="tr-TR" sz="900" b="1" i="1" dirty="0">
                <a:solidFill>
                  <a:srgbClr val="FF0000"/>
                </a:solidFill>
              </a:rPr>
              <a:t>h</a:t>
            </a:r>
            <a:r>
              <a:rPr lang="tr-TR" sz="900" b="1" i="1" dirty="0">
                <a:solidFill>
                  <a:srgbClr val="0000FF"/>
                </a:solidFill>
              </a:rPr>
              <a:t>ER </a:t>
            </a:r>
            <a:r>
              <a:rPr lang="tr-TR" sz="900" b="1" i="1" dirty="0">
                <a:solidFill>
                  <a:srgbClr val="FF0000"/>
                </a:solidFill>
              </a:rPr>
              <a:t>s</a:t>
            </a:r>
            <a:r>
              <a:rPr lang="tr-TR" sz="900" b="1" i="1" dirty="0">
                <a:solidFill>
                  <a:srgbClr val="0000FF"/>
                </a:solidFill>
              </a:rPr>
              <a:t>ATIR </a:t>
            </a:r>
            <a:r>
              <a:rPr lang="tr-TR" sz="900" b="1" i="1" dirty="0">
                <a:solidFill>
                  <a:srgbClr val="FF0000"/>
                </a:solidFill>
              </a:rPr>
              <a:t>b</a:t>
            </a:r>
            <a:r>
              <a:rPr lang="tr-TR" sz="900" b="1" i="1" dirty="0">
                <a:solidFill>
                  <a:srgbClr val="0000FF"/>
                </a:solidFill>
              </a:rPr>
              <a:t>İR </a:t>
            </a:r>
            <a:r>
              <a:rPr lang="tr-TR" sz="900" b="1" i="1" dirty="0">
                <a:solidFill>
                  <a:srgbClr val="FF0000"/>
                </a:solidFill>
              </a:rPr>
              <a:t>ç</a:t>
            </a:r>
            <a:r>
              <a:rPr lang="tr-TR" sz="900" b="1" i="1" dirty="0">
                <a:solidFill>
                  <a:srgbClr val="0000FF"/>
                </a:solidFill>
              </a:rPr>
              <a:t>ÖZÜM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Bar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16" name="RedAccent"/>
          <p:cNvSpPr/>
          <p:nvPr/>
        </p:nvSpPr>
        <p:spPr>
          <a:xfrm>
            <a:off x="0" y="0"/>
            <a:ext cx="96106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Badge"/>
          <p:cNvSpPr/>
          <p:nvPr/>
        </p:nvSpPr>
        <p:spPr>
          <a:xfrm>
            <a:off x="457200" y="274320"/>
            <a:ext cx="1280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FFFFFF"/>
                </a:solidFill>
                <a:latin typeface="Calibri" pitchFamily="34" charset="0"/>
              </a:rPr>
              <a:t>SAT009</a:t>
            </a:r>
          </a:p>
        </p:txBody>
      </p:sp>
      <p:sp>
        <p:nvSpPr>
          <p:cNvPr id="4" name="Title"/>
          <p:cNvSpPr/>
          <p:nvPr/>
        </p:nvSpPr>
        <p:spPr>
          <a:xfrm>
            <a:off x="1920240" y="182880"/>
            <a:ext cx="6261735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2600" b="1">
                <a:solidFill>
                  <a:srgbClr val="212121"/>
                </a:solidFill>
                <a:latin typeface="Trebuchet MS" pitchFamily="34" charset="0"/>
              </a:rPr>
              <a:t>Sipariş Takibi ve Mal Kabul</a:t>
            </a:r>
          </a:p>
        </p:txBody>
      </p:sp>
      <p:sp>
        <p:nvSpPr>
          <p:cNvPr id="5" name="Subtitle"/>
          <p:cNvSpPr/>
          <p:nvPr/>
        </p:nvSpPr>
        <p:spPr>
          <a:xfrm>
            <a:off x="1190625" y="729615"/>
            <a:ext cx="6410325" cy="2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1200" b="1">
                <a:solidFill>
                  <a:srgbClr val="37474F"/>
                </a:solidFill>
                <a:latin typeface="Calibri" pitchFamily="34" charset="0"/>
              </a:rPr>
              <a:t>Siparişten teslimata kadar tüm süreçleri takip edin.</a:t>
            </a:r>
          </a:p>
        </p:txBody>
      </p:sp>
      <p:sp>
        <p:nvSpPr>
          <p:cNvPr id="6" name="Tagline"/>
          <p:cNvSpPr/>
          <p:nvPr/>
        </p:nvSpPr>
        <p:spPr>
          <a:xfrm>
            <a:off x="457200" y="1100000"/>
            <a:ext cx="8229600" cy="7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tr-TR" sz="2000" b="1">
                <a:solidFill>
                  <a:srgbClr val="1565C0"/>
                </a:solidFill>
                <a:latin typeface="Trebuchet MS" pitchFamily="34" charset="0"/>
              </a:rPr>
              <a:t>Onaylanan Siparişler, ERP Entegrasyonu</a:t>
            </a:r>
          </a:p>
        </p:txBody>
      </p:sp>
      <p:sp>
        <p:nvSpPr>
          <p:cNvPr id="7" name="Features"/>
          <p:cNvSpPr/>
          <p:nvPr/>
        </p:nvSpPr>
        <p:spPr>
          <a:xfrm>
            <a:off x="457200" y="2100000"/>
            <a:ext cx="8229600" cy="27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tr-TR" sz="1200" b="1">
                <a:solidFill>
                  <a:srgbClr val="1565C0"/>
                </a:solidFill>
                <a:latin typeface="Calibri" pitchFamily="34" charset="0"/>
              </a:rPr>
              <a:t>Sipariş Onay Süreci</a:t>
            </a:r>
          </a:p>
          <a:p>
            <a:pPr marL="0" indent="0">
              <a:buNone/>
            </a:pPr>
            <a:r>
              <a:rPr lang="tr-TR" sz="1200">
                <a:solidFill>
                  <a:srgbClr val="37474F"/>
                </a:solidFill>
                <a:latin typeface="Calibri" pitchFamily="34" charset="0"/>
              </a:rPr>
              <a:t>Oluşturulan satın alma siparişleri onaya gönderilir, onay durumuna göre takip edilir.</a:t>
            </a:r>
          </a:p>
          <a:p>
            <a:pPr marL="0" indent="0">
              <a:buNone/>
            </a:pPr>
            <a:endParaRPr lang="tr-TR" sz="800"/>
          </a:p>
          <a:p>
            <a:pPr marL="0" indent="0">
              <a:buNone/>
            </a:pPr>
            <a:r>
              <a:rPr lang="tr-TR" sz="1200" b="1">
                <a:solidFill>
                  <a:srgbClr val="1565C0"/>
                </a:solidFill>
                <a:latin typeface="Calibri" pitchFamily="34" charset="0"/>
              </a:rPr>
              <a:t>Mal Kabul Entegrasyonu</a:t>
            </a:r>
          </a:p>
          <a:p>
            <a:pPr marL="0" indent="0">
              <a:buNone/>
            </a:pPr>
            <a:r>
              <a:rPr lang="tr-TR" sz="1200">
                <a:solidFill>
                  <a:srgbClr val="37474F"/>
                </a:solidFill>
                <a:latin typeface="Calibri" pitchFamily="34" charset="0"/>
              </a:rPr>
              <a:t>Mal kabul işlemleri istediğiniz ERP yazılımına otomatik aktarılır.</a:t>
            </a:r>
          </a:p>
          <a:p>
            <a:pPr marL="0" indent="0">
              <a:buNone/>
            </a:pPr>
            <a:endParaRPr lang="tr-TR" sz="800"/>
          </a:p>
          <a:p>
            <a:pPr marL="0" indent="0">
              <a:buNone/>
            </a:pPr>
            <a:r>
              <a:rPr lang="tr-TR" sz="1200" b="1">
                <a:solidFill>
                  <a:srgbClr val="1565C0"/>
                </a:solidFill>
                <a:latin typeface="Calibri" pitchFamily="34" charset="0"/>
              </a:rPr>
              <a:t>Teslimat Takibi</a:t>
            </a:r>
          </a:p>
          <a:p>
            <a:pPr marL="0" indent="0">
              <a:buNone/>
            </a:pPr>
            <a:r>
              <a:rPr lang="tr-TR" sz="1200">
                <a:solidFill>
                  <a:srgbClr val="37474F"/>
                </a:solidFill>
                <a:latin typeface="Calibri" pitchFamily="34" charset="0"/>
              </a:rPr>
              <a:t>Sipariş durumlarını anlık takip edin, gecikmelere karşı otomatik uyarı alın.</a:t>
            </a:r>
          </a:p>
        </p:txBody>
      </p:sp>
      <p:sp>
        <p:nvSpPr>
          <p:cNvPr id="11" name="ContactBar"/>
          <p:cNvSpPr/>
          <p:nvPr/>
        </p:nvSpPr>
        <p:spPr>
          <a:xfrm>
            <a:off x="0" y="496824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</a:p>
        </p:txBody>
      </p:sp>
      <p:pic>
        <p:nvPicPr>
          <p:cNvPr id="12" name="eNS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" y="171450"/>
            <a:ext cx="790575" cy="770954"/>
          </a:xfrm>
          <a:prstGeom prst="rect">
            <a:avLst/>
          </a:prstGeom>
        </p:spPr>
      </p:pic>
      <p:sp>
        <p:nvSpPr>
          <p:cNvPr id="14" name="eNS Web"/>
          <p:cNvSpPr txBox="1"/>
          <p:nvPr/>
        </p:nvSpPr>
        <p:spPr>
          <a:xfrm rot="16200000">
            <a:off x="-1013341" y="2361853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>
                <a:solidFill>
                  <a:srgbClr val="1565C0"/>
                </a:solidFill>
              </a:rPr>
              <a:t>www.ensrobotics.com</a:t>
            </a:r>
          </a:p>
        </p:txBody>
      </p:sp>
      <p:sp>
        <p:nvSpPr>
          <p:cNvPr id="210" name="Slogan"/>
          <p:cNvSpPr txBox="1"/>
          <p:nvPr/>
        </p:nvSpPr>
        <p:spPr>
          <a:xfrm>
            <a:off x="4944000" y="50000"/>
            <a:ext cx="4100000" cy="3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r"/>
            <a:r>
              <a:rPr lang="tr-TR" sz="900" b="1" i="1" dirty="0">
                <a:solidFill>
                  <a:srgbClr val="FF0000"/>
                </a:solidFill>
              </a:rPr>
              <a:t>h</a:t>
            </a:r>
            <a:r>
              <a:rPr lang="tr-TR" sz="900" b="1" i="1" dirty="0">
                <a:solidFill>
                  <a:srgbClr val="0000FF"/>
                </a:solidFill>
              </a:rPr>
              <a:t>ER </a:t>
            </a:r>
            <a:r>
              <a:rPr lang="tr-TR" sz="900" b="1" i="1" dirty="0">
                <a:solidFill>
                  <a:srgbClr val="FF0000"/>
                </a:solidFill>
              </a:rPr>
              <a:t>t</a:t>
            </a:r>
            <a:r>
              <a:rPr lang="tr-TR" sz="900" b="1" i="1" dirty="0">
                <a:solidFill>
                  <a:srgbClr val="0000FF"/>
                </a:solidFill>
              </a:rPr>
              <a:t>UĞLA </a:t>
            </a:r>
            <a:r>
              <a:rPr lang="tr-TR" sz="900" b="1" i="1" dirty="0">
                <a:solidFill>
                  <a:srgbClr val="FF0000"/>
                </a:solidFill>
              </a:rPr>
              <a:t>b</a:t>
            </a:r>
            <a:r>
              <a:rPr lang="tr-TR" sz="900" b="1" i="1" dirty="0">
                <a:solidFill>
                  <a:srgbClr val="0000FF"/>
                </a:solidFill>
              </a:rPr>
              <a:t>İR </a:t>
            </a:r>
            <a:r>
              <a:rPr lang="tr-TR" sz="900" b="1" i="1" dirty="0">
                <a:solidFill>
                  <a:srgbClr val="FF0000"/>
                </a:solidFill>
              </a:rPr>
              <a:t>d</a:t>
            </a:r>
            <a:r>
              <a:rPr lang="tr-TR" sz="900" b="1" i="1" dirty="0">
                <a:solidFill>
                  <a:srgbClr val="0000FF"/>
                </a:solidFill>
              </a:rPr>
              <a:t>ENEYİM, </a:t>
            </a:r>
            <a:r>
              <a:rPr lang="tr-TR" sz="900" b="1" i="1" dirty="0">
                <a:solidFill>
                  <a:srgbClr val="FF0000"/>
                </a:solidFill>
              </a:rPr>
              <a:t>h</a:t>
            </a:r>
            <a:r>
              <a:rPr lang="tr-TR" sz="900" b="1" i="1" dirty="0">
                <a:solidFill>
                  <a:srgbClr val="0000FF"/>
                </a:solidFill>
              </a:rPr>
              <a:t>ER </a:t>
            </a:r>
            <a:r>
              <a:rPr lang="tr-TR" sz="900" b="1" i="1" dirty="0">
                <a:solidFill>
                  <a:srgbClr val="FF0000"/>
                </a:solidFill>
              </a:rPr>
              <a:t>s</a:t>
            </a:r>
            <a:r>
              <a:rPr lang="tr-TR" sz="900" b="1" i="1" dirty="0">
                <a:solidFill>
                  <a:srgbClr val="0000FF"/>
                </a:solidFill>
              </a:rPr>
              <a:t>ATIR </a:t>
            </a:r>
            <a:r>
              <a:rPr lang="tr-TR" sz="900" b="1" i="1" dirty="0">
                <a:solidFill>
                  <a:srgbClr val="FF0000"/>
                </a:solidFill>
              </a:rPr>
              <a:t>b</a:t>
            </a:r>
            <a:r>
              <a:rPr lang="tr-TR" sz="900" b="1" i="1" dirty="0">
                <a:solidFill>
                  <a:srgbClr val="0000FF"/>
                </a:solidFill>
              </a:rPr>
              <a:t>İR </a:t>
            </a:r>
            <a:r>
              <a:rPr lang="tr-TR" sz="900" b="1" i="1" dirty="0">
                <a:solidFill>
                  <a:srgbClr val="FF0000"/>
                </a:solidFill>
              </a:rPr>
              <a:t>ç</a:t>
            </a:r>
            <a:r>
              <a:rPr lang="tr-TR" sz="900" b="1" i="1" dirty="0">
                <a:solidFill>
                  <a:srgbClr val="0000FF"/>
                </a:solidFill>
              </a:rPr>
              <a:t>ÖZÜM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Bar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16" name="RedAccent"/>
          <p:cNvSpPr/>
          <p:nvPr/>
        </p:nvSpPr>
        <p:spPr>
          <a:xfrm>
            <a:off x="0" y="0"/>
            <a:ext cx="96106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Badge"/>
          <p:cNvSpPr/>
          <p:nvPr/>
        </p:nvSpPr>
        <p:spPr>
          <a:xfrm>
            <a:off x="457200" y="274320"/>
            <a:ext cx="1280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FFFFFF"/>
                </a:solidFill>
                <a:latin typeface="Calibri" pitchFamily="34" charset="0"/>
              </a:rPr>
              <a:t>SAT010</a:t>
            </a:r>
          </a:p>
        </p:txBody>
      </p:sp>
      <p:sp>
        <p:nvSpPr>
          <p:cNvPr id="4" name="Title"/>
          <p:cNvSpPr/>
          <p:nvPr/>
        </p:nvSpPr>
        <p:spPr>
          <a:xfrm>
            <a:off x="1920240" y="182880"/>
            <a:ext cx="6261735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2600" b="1">
                <a:solidFill>
                  <a:srgbClr val="212121"/>
                </a:solidFill>
                <a:latin typeface="Trebuchet MS" pitchFamily="34" charset="0"/>
              </a:rPr>
              <a:t>Fiyatlandırma</a:t>
            </a:r>
          </a:p>
        </p:txBody>
      </p:sp>
      <p:sp>
        <p:nvSpPr>
          <p:cNvPr id="5" name="Subtitle"/>
          <p:cNvSpPr/>
          <p:nvPr/>
        </p:nvSpPr>
        <p:spPr>
          <a:xfrm>
            <a:off x="1190625" y="729615"/>
            <a:ext cx="6410325" cy="2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1200" b="1">
                <a:solidFill>
                  <a:srgbClr val="37474F"/>
                </a:solidFill>
                <a:latin typeface="Calibri" pitchFamily="34" charset="0"/>
              </a:rPr>
              <a:t>Aylık ödemelerle bütçenizi zorlamayın.</a:t>
            </a:r>
          </a:p>
        </p:txBody>
      </p:sp>
      <p:sp>
        <p:nvSpPr>
          <p:cNvPr id="6" name="Tagline"/>
          <p:cNvSpPr/>
          <p:nvPr/>
        </p:nvSpPr>
        <p:spPr>
          <a:xfrm>
            <a:off x="457200" y="1100000"/>
            <a:ext cx="8229600" cy="7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tr-TR" sz="2000" b="1">
                <a:solidFill>
                  <a:srgbClr val="1565C0"/>
                </a:solidFill>
                <a:latin typeface="Trebuchet MS" pitchFamily="34" charset="0"/>
              </a:rPr>
              <a:t>Esnek Ödeme, Uygun Fiyat</a:t>
            </a:r>
          </a:p>
        </p:txBody>
      </p:sp>
      <p:sp>
        <p:nvSpPr>
          <p:cNvPr id="7" name="Features"/>
          <p:cNvSpPr/>
          <p:nvPr/>
        </p:nvSpPr>
        <p:spPr>
          <a:xfrm>
            <a:off x="457200" y="2100000"/>
            <a:ext cx="8229600" cy="27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tr-TR" sz="1200" b="1">
                <a:solidFill>
                  <a:srgbClr val="1565C0"/>
                </a:solidFill>
                <a:latin typeface="Calibri" pitchFamily="34" charset="0"/>
              </a:rPr>
              <a:t>Aylık Abonelik Modeli</a:t>
            </a:r>
          </a:p>
          <a:p>
            <a:pPr marL="0" indent="0">
              <a:buNone/>
            </a:pPr>
            <a:r>
              <a:rPr lang="tr-TR" sz="1200">
                <a:solidFill>
                  <a:srgbClr val="37474F"/>
                </a:solidFill>
                <a:latin typeface="Calibri" pitchFamily="34" charset="0"/>
              </a:rPr>
              <a:t>100 personele kadar aylık 5.900 TL + KDV ile kullanmaya başlayın.</a:t>
            </a:r>
          </a:p>
          <a:p>
            <a:pPr marL="0" indent="0">
              <a:buNone/>
            </a:pPr>
            <a:endParaRPr lang="tr-TR" sz="800"/>
          </a:p>
          <a:p>
            <a:pPr marL="0" indent="0">
              <a:buNone/>
            </a:pPr>
            <a:r>
              <a:rPr lang="tr-TR" sz="1200" b="1">
                <a:solidFill>
                  <a:srgbClr val="1565C0"/>
                </a:solidFill>
                <a:latin typeface="Calibri" pitchFamily="34" charset="0"/>
              </a:rPr>
              <a:t>Kullanıcı Bazlı Lisanslama</a:t>
            </a:r>
          </a:p>
          <a:p>
            <a:pPr marL="0" indent="0">
              <a:buNone/>
            </a:pPr>
            <a:r>
              <a:rPr lang="tr-TR" sz="1200">
                <a:solidFill>
                  <a:srgbClr val="37474F"/>
                </a:solidFill>
                <a:latin typeface="Calibri" pitchFamily="34" charset="0"/>
              </a:rPr>
              <a:t>Minimum 3 kullanıcı ile satın alınır, ihtiyacınıza göre ölçeklendirin.</a:t>
            </a:r>
          </a:p>
          <a:p>
            <a:pPr marL="0" indent="0">
              <a:buNone/>
            </a:pPr>
            <a:endParaRPr lang="tr-TR" sz="800"/>
          </a:p>
          <a:p>
            <a:pPr marL="0" indent="0">
              <a:buNone/>
            </a:pPr>
            <a:r>
              <a:rPr lang="tr-TR" sz="1200" b="1">
                <a:solidFill>
                  <a:srgbClr val="1565C0"/>
                </a:solidFill>
                <a:latin typeface="Calibri" pitchFamily="34" charset="0"/>
              </a:rPr>
              <a:t>Sınırsız Personel Takibi</a:t>
            </a:r>
          </a:p>
          <a:p>
            <a:pPr marL="0" indent="0">
              <a:buNone/>
            </a:pPr>
            <a:r>
              <a:rPr lang="tr-TR" sz="1200">
                <a:solidFill>
                  <a:srgbClr val="37474F"/>
                </a:solidFill>
                <a:latin typeface="Calibri" pitchFamily="34" charset="0"/>
              </a:rPr>
              <a:t>Lisans sayısından bağımsız olarak sınırsız personel tanımlayabilirsiniz.</a:t>
            </a:r>
          </a:p>
          <a:p>
            <a:pPr marL="0" indent="0">
              <a:buNone/>
            </a:pPr>
            <a:endParaRPr lang="tr-TR" sz="800"/>
          </a:p>
          <a:p>
            <a:pPr marL="0" indent="0">
              <a:buNone/>
            </a:pPr>
            <a:r>
              <a:rPr lang="tr-TR" sz="1200" b="1">
                <a:solidFill>
                  <a:srgbClr val="1565C0"/>
                </a:solidFill>
                <a:latin typeface="Calibri" pitchFamily="34" charset="0"/>
              </a:rPr>
              <a:t>Kendi Uyarlamanızı Yapın</a:t>
            </a:r>
          </a:p>
          <a:p>
            <a:pPr marL="0" indent="0">
              <a:buNone/>
            </a:pPr>
            <a:r>
              <a:rPr lang="tr-TR" sz="1200">
                <a:solidFill>
                  <a:srgbClr val="37474F"/>
                </a:solidFill>
                <a:latin typeface="Calibri" pitchFamily="34" charset="0"/>
              </a:rPr>
              <a:t>Son 1 yılın satın alma faturalarını tarayın, Enes otomatik olarak tedarikçi ve malzeme gruplarını oluştursun.</a:t>
            </a:r>
          </a:p>
        </p:txBody>
      </p:sp>
      <p:sp>
        <p:nvSpPr>
          <p:cNvPr id="11" name="ContactBar"/>
          <p:cNvSpPr/>
          <p:nvPr/>
        </p:nvSpPr>
        <p:spPr>
          <a:xfrm>
            <a:off x="0" y="496824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</a:p>
        </p:txBody>
      </p:sp>
      <p:pic>
        <p:nvPicPr>
          <p:cNvPr id="12" name="eNS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" y="171450"/>
            <a:ext cx="790575" cy="770954"/>
          </a:xfrm>
          <a:prstGeom prst="rect">
            <a:avLst/>
          </a:prstGeom>
        </p:spPr>
      </p:pic>
      <p:sp>
        <p:nvSpPr>
          <p:cNvPr id="14" name="eNS Web"/>
          <p:cNvSpPr txBox="1"/>
          <p:nvPr/>
        </p:nvSpPr>
        <p:spPr>
          <a:xfrm rot="16200000">
            <a:off x="-1013341" y="2361853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>
                <a:solidFill>
                  <a:srgbClr val="1565C0"/>
                </a:solidFill>
              </a:rPr>
              <a:t>www.ensrobotics.com</a:t>
            </a:r>
          </a:p>
        </p:txBody>
      </p:sp>
      <p:sp>
        <p:nvSpPr>
          <p:cNvPr id="211" name="Slogan"/>
          <p:cNvSpPr txBox="1"/>
          <p:nvPr/>
        </p:nvSpPr>
        <p:spPr>
          <a:xfrm>
            <a:off x="4944000" y="50000"/>
            <a:ext cx="4100000" cy="3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r"/>
            <a:r>
              <a:rPr lang="tr-TR" sz="900" b="1" i="1" dirty="0">
                <a:solidFill>
                  <a:srgbClr val="FF0000"/>
                </a:solidFill>
              </a:rPr>
              <a:t>h</a:t>
            </a:r>
            <a:r>
              <a:rPr lang="tr-TR" sz="900" b="1" i="1" dirty="0">
                <a:solidFill>
                  <a:srgbClr val="0000FF"/>
                </a:solidFill>
              </a:rPr>
              <a:t>ER </a:t>
            </a:r>
            <a:r>
              <a:rPr lang="tr-TR" sz="900" b="1" i="1" dirty="0">
                <a:solidFill>
                  <a:srgbClr val="FF0000"/>
                </a:solidFill>
              </a:rPr>
              <a:t>t</a:t>
            </a:r>
            <a:r>
              <a:rPr lang="tr-TR" sz="900" b="1" i="1" dirty="0">
                <a:solidFill>
                  <a:srgbClr val="0000FF"/>
                </a:solidFill>
              </a:rPr>
              <a:t>UĞLA </a:t>
            </a:r>
            <a:r>
              <a:rPr lang="tr-TR" sz="900" b="1" i="1" dirty="0">
                <a:solidFill>
                  <a:srgbClr val="FF0000"/>
                </a:solidFill>
              </a:rPr>
              <a:t>b</a:t>
            </a:r>
            <a:r>
              <a:rPr lang="tr-TR" sz="900" b="1" i="1" dirty="0">
                <a:solidFill>
                  <a:srgbClr val="0000FF"/>
                </a:solidFill>
              </a:rPr>
              <a:t>İR </a:t>
            </a:r>
            <a:r>
              <a:rPr lang="tr-TR" sz="900" b="1" i="1" dirty="0">
                <a:solidFill>
                  <a:srgbClr val="FF0000"/>
                </a:solidFill>
              </a:rPr>
              <a:t>d</a:t>
            </a:r>
            <a:r>
              <a:rPr lang="tr-TR" sz="900" b="1" i="1" dirty="0">
                <a:solidFill>
                  <a:srgbClr val="0000FF"/>
                </a:solidFill>
              </a:rPr>
              <a:t>ENEYİM, </a:t>
            </a:r>
            <a:r>
              <a:rPr lang="tr-TR" sz="900" b="1" i="1" dirty="0">
                <a:solidFill>
                  <a:srgbClr val="FF0000"/>
                </a:solidFill>
              </a:rPr>
              <a:t>h</a:t>
            </a:r>
            <a:r>
              <a:rPr lang="tr-TR" sz="900" b="1" i="1" dirty="0">
                <a:solidFill>
                  <a:srgbClr val="0000FF"/>
                </a:solidFill>
              </a:rPr>
              <a:t>ER </a:t>
            </a:r>
            <a:r>
              <a:rPr lang="tr-TR" sz="900" b="1" i="1" dirty="0">
                <a:solidFill>
                  <a:srgbClr val="FF0000"/>
                </a:solidFill>
              </a:rPr>
              <a:t>s</a:t>
            </a:r>
            <a:r>
              <a:rPr lang="tr-TR" sz="900" b="1" i="1" dirty="0">
                <a:solidFill>
                  <a:srgbClr val="0000FF"/>
                </a:solidFill>
              </a:rPr>
              <a:t>ATIR </a:t>
            </a:r>
            <a:r>
              <a:rPr lang="tr-TR" sz="900" b="1" i="1" dirty="0">
                <a:solidFill>
                  <a:srgbClr val="FF0000"/>
                </a:solidFill>
              </a:rPr>
              <a:t>b</a:t>
            </a:r>
            <a:r>
              <a:rPr lang="tr-TR" sz="900" b="1" i="1" dirty="0">
                <a:solidFill>
                  <a:srgbClr val="0000FF"/>
                </a:solidFill>
              </a:rPr>
              <a:t>İR </a:t>
            </a:r>
            <a:r>
              <a:rPr lang="tr-TR" sz="900" b="1" i="1" dirty="0">
                <a:solidFill>
                  <a:srgbClr val="FF0000"/>
                </a:solidFill>
              </a:rPr>
              <a:t>ç</a:t>
            </a:r>
            <a:r>
              <a:rPr lang="tr-TR" sz="900" b="1" i="1" dirty="0">
                <a:solidFill>
                  <a:srgbClr val="0000FF"/>
                </a:solidFill>
              </a:rPr>
              <a:t>ÖZÜM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Bar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16" name="RedAccent"/>
          <p:cNvSpPr/>
          <p:nvPr/>
        </p:nvSpPr>
        <p:spPr>
          <a:xfrm>
            <a:off x="0" y="0"/>
            <a:ext cx="96106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Badge"/>
          <p:cNvSpPr/>
          <p:nvPr/>
        </p:nvSpPr>
        <p:spPr>
          <a:xfrm>
            <a:off x="457200" y="274320"/>
            <a:ext cx="1280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FFFFFF"/>
                </a:solidFill>
                <a:latin typeface="Calibri" pitchFamily="34" charset="0"/>
              </a:rPr>
              <a:t>SAT011</a:t>
            </a:r>
          </a:p>
        </p:txBody>
      </p:sp>
      <p:sp>
        <p:nvSpPr>
          <p:cNvPr id="4" name="Title"/>
          <p:cNvSpPr/>
          <p:nvPr/>
        </p:nvSpPr>
        <p:spPr>
          <a:xfrm>
            <a:off x="1920240" y="182880"/>
            <a:ext cx="6261735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2600" b="1">
                <a:solidFill>
                  <a:srgbClr val="212121"/>
                </a:solidFill>
                <a:latin typeface="Trebuchet MS" pitchFamily="34" charset="0"/>
              </a:rPr>
              <a:t>Ununited Yapısı</a:t>
            </a:r>
          </a:p>
        </p:txBody>
      </p:sp>
      <p:sp>
        <p:nvSpPr>
          <p:cNvPr id="5" name="Subtitle"/>
          <p:cNvSpPr/>
          <p:nvPr/>
        </p:nvSpPr>
        <p:spPr>
          <a:xfrm>
            <a:off x="1190625" y="729615"/>
            <a:ext cx="6410325" cy="2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1200" b="1">
                <a:solidFill>
                  <a:srgbClr val="37474F"/>
                </a:solidFill>
                <a:latin typeface="Calibri" pitchFamily="34" charset="0"/>
              </a:rPr>
              <a:t>Modüler mimari ile istediğiniz sisteme bağlanın.</a:t>
            </a:r>
          </a:p>
        </p:txBody>
      </p:sp>
      <p:sp>
        <p:nvSpPr>
          <p:cNvPr id="6" name="Tagline"/>
          <p:cNvSpPr/>
          <p:nvPr/>
        </p:nvSpPr>
        <p:spPr>
          <a:xfrm>
            <a:off x="457200" y="1100000"/>
            <a:ext cx="8229600" cy="7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tr-TR" sz="2000" b="1">
                <a:solidFill>
                  <a:srgbClr val="1565C0"/>
                </a:solidFill>
                <a:latin typeface="Trebuchet MS" pitchFamily="34" charset="0"/>
              </a:rPr>
              <a:t>Bağımsız Modüller, Sınırsız Entegrasyon</a:t>
            </a:r>
          </a:p>
        </p:txBody>
      </p:sp>
      <p:sp>
        <p:nvSpPr>
          <p:cNvPr id="7" name="Features"/>
          <p:cNvSpPr/>
          <p:nvPr/>
        </p:nvSpPr>
        <p:spPr>
          <a:xfrm>
            <a:off x="457200" y="2100000"/>
            <a:ext cx="8229600" cy="27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tr-TR" sz="1200" b="1">
                <a:solidFill>
                  <a:srgbClr val="1565C0"/>
                </a:solidFill>
                <a:latin typeface="Calibri" pitchFamily="34" charset="0"/>
              </a:rPr>
              <a:t>Modüler Yapı</a:t>
            </a:r>
          </a:p>
          <a:p>
            <a:pPr marL="0" indent="0">
              <a:buNone/>
            </a:pPr>
            <a:r>
              <a:rPr lang="tr-TR" sz="1200">
                <a:solidFill>
                  <a:srgbClr val="37474F"/>
                </a:solidFill>
                <a:latin typeface="Calibri" pitchFamily="34" charset="0"/>
              </a:rPr>
              <a:t>Her modül bağımsız çalışır. İhtiyacınız olan modülü seçin, diğerlerine bağımlı olmadan kullanın.</a:t>
            </a:r>
          </a:p>
          <a:p>
            <a:pPr marL="0" indent="0">
              <a:buNone/>
            </a:pPr>
            <a:endParaRPr lang="tr-TR" sz="800"/>
          </a:p>
          <a:p>
            <a:pPr marL="0" indent="0">
              <a:buNone/>
            </a:pPr>
            <a:r>
              <a:rPr lang="tr-TR" sz="1200" b="1">
                <a:solidFill>
                  <a:srgbClr val="1565C0"/>
                </a:solidFill>
                <a:latin typeface="Calibri" pitchFamily="34" charset="0"/>
              </a:rPr>
              <a:t>Kolay Entegrasyon</a:t>
            </a:r>
          </a:p>
          <a:p>
            <a:pPr marL="0" indent="0">
              <a:buNone/>
            </a:pPr>
            <a:r>
              <a:rPr lang="tr-TR" sz="1200">
                <a:solidFill>
                  <a:srgbClr val="37474F"/>
                </a:solidFill>
                <a:latin typeface="Calibri" pitchFamily="34" charset="0"/>
              </a:rPr>
              <a:t>Mevcut ERP, muhasebe veya depo yönetim sisteminize kolayca bağlanır.</a:t>
            </a:r>
          </a:p>
          <a:p>
            <a:pPr marL="0" indent="0">
              <a:buNone/>
            </a:pPr>
            <a:endParaRPr lang="tr-TR" sz="800"/>
          </a:p>
          <a:p>
            <a:pPr marL="0" indent="0">
              <a:buNone/>
            </a:pPr>
            <a:r>
              <a:rPr lang="tr-TR" sz="1200" b="1">
                <a:solidFill>
                  <a:srgbClr val="1565C0"/>
                </a:solidFill>
                <a:latin typeface="Calibri" pitchFamily="34" charset="0"/>
              </a:rPr>
              <a:t>Esnek Bağlantı</a:t>
            </a:r>
          </a:p>
          <a:p>
            <a:pPr marL="0" indent="0">
              <a:buNone/>
            </a:pPr>
            <a:r>
              <a:rPr lang="tr-TR" sz="1200">
                <a:solidFill>
                  <a:srgbClr val="37474F"/>
                </a:solidFill>
                <a:latin typeface="Calibri" pitchFamily="34" charset="0"/>
              </a:rPr>
              <a:t>İstediğiniz modül kimde olursa olsun, ona bağlanıp sorunsuz çalışabilirsiniz.</a:t>
            </a:r>
          </a:p>
          <a:p>
            <a:pPr marL="0" indent="0">
              <a:buNone/>
            </a:pPr>
            <a:endParaRPr lang="tr-TR" sz="800"/>
          </a:p>
          <a:p>
            <a:pPr marL="0" indent="0">
              <a:buNone/>
            </a:pPr>
            <a:r>
              <a:rPr lang="tr-TR" sz="1200" b="1">
                <a:solidFill>
                  <a:srgbClr val="1565C0"/>
                </a:solidFill>
                <a:latin typeface="Calibri" pitchFamily="34" charset="0"/>
              </a:rPr>
              <a:t>Ölçeklenebilir Altyapı</a:t>
            </a:r>
          </a:p>
          <a:p>
            <a:pPr marL="0" indent="0">
              <a:buNone/>
            </a:pPr>
            <a:r>
              <a:rPr lang="tr-TR" sz="1200">
                <a:solidFill>
                  <a:srgbClr val="37474F"/>
                </a:solidFill>
                <a:latin typeface="Calibri" pitchFamily="34" charset="0"/>
              </a:rPr>
              <a:t>İşletmeniz büyüdükçe yeni modüller ekleyin, mevcut yapınızı bozmadan genişletin.</a:t>
            </a:r>
          </a:p>
        </p:txBody>
      </p:sp>
      <p:sp>
        <p:nvSpPr>
          <p:cNvPr id="11" name="ContactBar"/>
          <p:cNvSpPr/>
          <p:nvPr/>
        </p:nvSpPr>
        <p:spPr>
          <a:xfrm>
            <a:off x="0" y="496824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</a:p>
        </p:txBody>
      </p:sp>
      <p:pic>
        <p:nvPicPr>
          <p:cNvPr id="12" name="eNS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" y="171450"/>
            <a:ext cx="790575" cy="770954"/>
          </a:xfrm>
          <a:prstGeom prst="rect">
            <a:avLst/>
          </a:prstGeom>
        </p:spPr>
      </p:pic>
      <p:sp>
        <p:nvSpPr>
          <p:cNvPr id="14" name="eNS Web"/>
          <p:cNvSpPr txBox="1"/>
          <p:nvPr/>
        </p:nvSpPr>
        <p:spPr>
          <a:xfrm rot="16200000">
            <a:off x="-1013341" y="2361853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>
                <a:solidFill>
                  <a:srgbClr val="1565C0"/>
                </a:solidFill>
              </a:rPr>
              <a:t>www.ensrobotics.com</a:t>
            </a:r>
          </a:p>
        </p:txBody>
      </p:sp>
      <p:sp>
        <p:nvSpPr>
          <p:cNvPr id="212" name="Slogan"/>
          <p:cNvSpPr txBox="1"/>
          <p:nvPr/>
        </p:nvSpPr>
        <p:spPr>
          <a:xfrm>
            <a:off x="4944000" y="50000"/>
            <a:ext cx="4100000" cy="3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r"/>
            <a:r>
              <a:rPr lang="tr-TR" sz="900" b="1" i="1" dirty="0">
                <a:solidFill>
                  <a:srgbClr val="FF0000"/>
                </a:solidFill>
              </a:rPr>
              <a:t>h</a:t>
            </a:r>
            <a:r>
              <a:rPr lang="tr-TR" sz="900" b="1" i="1" dirty="0">
                <a:solidFill>
                  <a:srgbClr val="0000FF"/>
                </a:solidFill>
              </a:rPr>
              <a:t>ER </a:t>
            </a:r>
            <a:r>
              <a:rPr lang="tr-TR" sz="900" b="1" i="1" dirty="0">
                <a:solidFill>
                  <a:srgbClr val="FF0000"/>
                </a:solidFill>
              </a:rPr>
              <a:t>t</a:t>
            </a:r>
            <a:r>
              <a:rPr lang="tr-TR" sz="900" b="1" i="1" dirty="0">
                <a:solidFill>
                  <a:srgbClr val="0000FF"/>
                </a:solidFill>
              </a:rPr>
              <a:t>UĞLA </a:t>
            </a:r>
            <a:r>
              <a:rPr lang="tr-TR" sz="900" b="1" i="1" dirty="0">
                <a:solidFill>
                  <a:srgbClr val="FF0000"/>
                </a:solidFill>
              </a:rPr>
              <a:t>b</a:t>
            </a:r>
            <a:r>
              <a:rPr lang="tr-TR" sz="900" b="1" i="1" dirty="0">
                <a:solidFill>
                  <a:srgbClr val="0000FF"/>
                </a:solidFill>
              </a:rPr>
              <a:t>İR </a:t>
            </a:r>
            <a:r>
              <a:rPr lang="tr-TR" sz="900" b="1" i="1" dirty="0">
                <a:solidFill>
                  <a:srgbClr val="FF0000"/>
                </a:solidFill>
              </a:rPr>
              <a:t>d</a:t>
            </a:r>
            <a:r>
              <a:rPr lang="tr-TR" sz="900" b="1" i="1" dirty="0">
                <a:solidFill>
                  <a:srgbClr val="0000FF"/>
                </a:solidFill>
              </a:rPr>
              <a:t>ENEYİM, </a:t>
            </a:r>
            <a:r>
              <a:rPr lang="tr-TR" sz="900" b="1" i="1" dirty="0">
                <a:solidFill>
                  <a:srgbClr val="FF0000"/>
                </a:solidFill>
              </a:rPr>
              <a:t>h</a:t>
            </a:r>
            <a:r>
              <a:rPr lang="tr-TR" sz="900" b="1" i="1" dirty="0">
                <a:solidFill>
                  <a:srgbClr val="0000FF"/>
                </a:solidFill>
              </a:rPr>
              <a:t>ER </a:t>
            </a:r>
            <a:r>
              <a:rPr lang="tr-TR" sz="900" b="1" i="1" dirty="0">
                <a:solidFill>
                  <a:srgbClr val="FF0000"/>
                </a:solidFill>
              </a:rPr>
              <a:t>s</a:t>
            </a:r>
            <a:r>
              <a:rPr lang="tr-TR" sz="900" b="1" i="1" dirty="0">
                <a:solidFill>
                  <a:srgbClr val="0000FF"/>
                </a:solidFill>
              </a:rPr>
              <a:t>ATIR </a:t>
            </a:r>
            <a:r>
              <a:rPr lang="tr-TR" sz="900" b="1" i="1" dirty="0">
                <a:solidFill>
                  <a:srgbClr val="FF0000"/>
                </a:solidFill>
              </a:rPr>
              <a:t>b</a:t>
            </a:r>
            <a:r>
              <a:rPr lang="tr-TR" sz="900" b="1" i="1" dirty="0">
                <a:solidFill>
                  <a:srgbClr val="0000FF"/>
                </a:solidFill>
              </a:rPr>
              <a:t>İR </a:t>
            </a:r>
            <a:r>
              <a:rPr lang="tr-TR" sz="900" b="1" i="1" dirty="0">
                <a:solidFill>
                  <a:srgbClr val="FF0000"/>
                </a:solidFill>
              </a:rPr>
              <a:t>ç</a:t>
            </a:r>
            <a:r>
              <a:rPr lang="tr-TR" sz="900" b="1" i="1" dirty="0">
                <a:solidFill>
                  <a:srgbClr val="0000FF"/>
                </a:solidFill>
              </a:rPr>
              <a:t>ÖZÜM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Bg"/>
          <p:cNvSpPr/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50" name="RedStripe"/>
          <p:cNvSpPr/>
          <p:nvPr/>
        </p:nvSpPr>
        <p:spPr>
          <a:xfrm>
            <a:off x="0" y="720000"/>
            <a:ext cx="9144000" cy="45000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Title"/>
          <p:cNvSpPr/>
          <p:nvPr/>
        </p:nvSpPr>
        <p:spPr>
          <a:xfrm>
            <a:off x="350000" y="80000"/>
            <a:ext cx="8444000" cy="3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>
                <a:solidFill>
                  <a:srgbClr val="FFFFFF"/>
                </a:solidFill>
                <a:latin typeface="Trebuchet MS" pitchFamily="34" charset="0"/>
              </a:rPr>
              <a:t>e</a:t>
            </a:r>
            <a:r>
              <a:rPr lang="en-US" sz="2400" b="1">
                <a:solidFill>
                  <a:srgbClr val="FFE0E0"/>
                </a:solidFill>
                <a:latin typeface="Trebuchet MS" pitchFamily="34" charset="0"/>
              </a:rPr>
              <a:t>NS</a:t>
            </a:r>
            <a:r>
              <a:rPr lang="tr-TR" sz="2400" b="1">
                <a:solidFill>
                  <a:srgbClr val="FFFFFF"/>
                </a:solidFill>
                <a:latin typeface="Trebuchet MS" pitchFamily="34" charset="0"/>
              </a:rPr>
              <a:t> Satın Alma Modülü</a:t>
            </a:r>
          </a:p>
        </p:txBody>
      </p:sp>
      <p:sp>
        <p:nvSpPr>
          <p:cNvPr id="4" name="Subtitle"/>
          <p:cNvSpPr/>
          <p:nvPr/>
        </p:nvSpPr>
        <p:spPr>
          <a:xfrm>
            <a:off x="350000" y="440000"/>
            <a:ext cx="8444000" cy="2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1200">
                <a:solidFill>
                  <a:srgbClr val="BBDEFB"/>
                </a:solidFill>
                <a:latin typeface="Calibri" pitchFamily="34" charset="0"/>
              </a:rPr>
              <a:t>Tek bakışta tüm yetenekler — satın alma süreçlerinizi uçtan uca dijitalleştirin</a:t>
            </a:r>
          </a:p>
        </p:txBody>
      </p:sp>
      <p:sp>
        <p:nvSpPr>
          <p:cNvPr id="101" name="Card1"/>
          <p:cNvSpPr/>
          <p:nvPr/>
        </p:nvSpPr>
        <p:spPr>
          <a:xfrm>
            <a:off x="350000" y="830000"/>
            <a:ext cx="2036000" cy="1200000"/>
          </a:xfrm>
          <a:prstGeom prst="roundRect">
            <a:avLst>
              <a:gd name="adj" fmla="val 8000"/>
            </a:avLst>
          </a:prstGeom>
          <a:solidFill>
            <a:srgbClr val="E3F2FD"/>
          </a:solidFill>
          <a:ln w="12700">
            <a:solidFill>
              <a:srgbClr val="BBDEFB"/>
            </a:solidFill>
          </a:ln>
        </p:spPr>
        <p:txBody>
          <a:bodyPr wrap="square" lIns="91440" tIns="72000" rIns="91440" bIns="45720" rtlCol="0" anchor="t"/>
          <a:lstStyle/>
          <a:p>
            <a:pPr marL="0" indent="0" algn="l">
              <a:buNone/>
            </a:pPr>
            <a:r>
              <a:rPr lang="tr-TR" sz="1100" b="1">
                <a:solidFill>
                  <a:srgbClr val="0D47A1"/>
                </a:solidFill>
                <a:latin typeface="Trebuchet MS" pitchFamily="34" charset="0"/>
              </a:rPr>
              <a:t>Tek Kullanıcı, Tüm Departman</a:t>
            </a:r>
          </a:p>
          <a:p>
            <a:pPr marL="0" indent="0" algn="l">
              <a:buNone/>
            </a:pPr>
            <a:r>
              <a:rPr lang="tr-TR" sz="900">
                <a:solidFill>
                  <a:srgbClr val="37474F"/>
                </a:solidFill>
                <a:latin typeface="Calibri" pitchFamily="34" charset="0"/>
              </a:rPr>
              <a:t>1 kullanıcı ile tüm satın alma departmanını yönetin. Sınırsız personel takibi.</a:t>
            </a:r>
          </a:p>
        </p:txBody>
      </p:sp>
      <p:sp>
        <p:nvSpPr>
          <p:cNvPr id="102" name="Card2"/>
          <p:cNvSpPr/>
          <p:nvPr/>
        </p:nvSpPr>
        <p:spPr>
          <a:xfrm>
            <a:off x="2486000" y="830000"/>
            <a:ext cx="2036000" cy="1200000"/>
          </a:xfrm>
          <a:prstGeom prst="roundRect">
            <a:avLst>
              <a:gd name="adj" fmla="val 8000"/>
            </a:avLst>
          </a:prstGeom>
          <a:solidFill>
            <a:srgbClr val="FFF3E0"/>
          </a:solidFill>
          <a:ln w="12700">
            <a:solidFill>
              <a:srgbClr val="FFE0B2"/>
            </a:solidFill>
          </a:ln>
        </p:spPr>
        <p:txBody>
          <a:bodyPr wrap="square" lIns="91440" tIns="72000" rIns="91440" bIns="45720" rtlCol="0" anchor="t"/>
          <a:lstStyle/>
          <a:p>
            <a:pPr marL="0" indent="0" algn="l">
              <a:buNone/>
            </a:pPr>
            <a:r>
              <a:rPr lang="tr-TR" sz="1100" b="1">
                <a:solidFill>
                  <a:srgbClr val="E65100"/>
                </a:solidFill>
                <a:latin typeface="Trebuchet MS" pitchFamily="34" charset="0"/>
              </a:rPr>
              <a:t>AI Asistanı Enes</a:t>
            </a:r>
          </a:p>
          <a:p>
            <a:pPr marL="0" indent="0" algn="l">
              <a:buNone/>
            </a:pPr>
            <a:r>
              <a:rPr lang="tr-TR" sz="900">
                <a:solidFill>
                  <a:srgbClr val="37474F"/>
                </a:solidFill>
                <a:latin typeface="Calibri" pitchFamily="34" charset="0"/>
              </a:rPr>
              <a:t>Yapay zeka destekli robot satın almacı. 7/24 çalışır, ekibinizi angaryadan kurtarır.</a:t>
            </a:r>
          </a:p>
        </p:txBody>
      </p:sp>
      <p:sp>
        <p:nvSpPr>
          <p:cNvPr id="103" name="Card3"/>
          <p:cNvSpPr/>
          <p:nvPr/>
        </p:nvSpPr>
        <p:spPr>
          <a:xfrm>
            <a:off x="4622000" y="830000"/>
            <a:ext cx="2036000" cy="1200000"/>
          </a:xfrm>
          <a:prstGeom prst="roundRect">
            <a:avLst>
              <a:gd name="adj" fmla="val 8000"/>
            </a:avLst>
          </a:prstGeom>
          <a:solidFill>
            <a:srgbClr val="E3F2FD"/>
          </a:solidFill>
          <a:ln w="12700">
            <a:solidFill>
              <a:srgbClr val="BBDEFB"/>
            </a:solidFill>
          </a:ln>
        </p:spPr>
        <p:txBody>
          <a:bodyPr wrap="square" lIns="91440" tIns="72000" rIns="91440" bIns="45720" rtlCol="0" anchor="t"/>
          <a:lstStyle/>
          <a:p>
            <a:pPr marL="0" indent="0" algn="l">
              <a:buNone/>
            </a:pPr>
            <a:r>
              <a:rPr lang="tr-TR" sz="1100" b="1">
                <a:solidFill>
                  <a:srgbClr val="0D47A1"/>
                </a:solidFill>
                <a:latin typeface="Trebuchet MS" pitchFamily="34" charset="0"/>
              </a:rPr>
              <a:t>Otomatik Belge Okuma</a:t>
            </a:r>
          </a:p>
          <a:p>
            <a:pPr marL="0" indent="0" algn="l">
              <a:buNone/>
            </a:pPr>
            <a:r>
              <a:rPr lang="tr-TR" sz="900">
                <a:solidFill>
                  <a:srgbClr val="37474F"/>
                </a:solidFill>
                <a:latin typeface="Calibri" pitchFamily="34" charset="0"/>
              </a:rPr>
              <a:t>El yazısı, PDF, Excel belgelerini otomatik tanır ve teklif olarak sisteme kaydeder.</a:t>
            </a:r>
          </a:p>
        </p:txBody>
      </p:sp>
      <p:sp>
        <p:nvSpPr>
          <p:cNvPr id="104" name="Card4"/>
          <p:cNvSpPr/>
          <p:nvPr/>
        </p:nvSpPr>
        <p:spPr>
          <a:xfrm>
            <a:off x="6758000" y="830000"/>
            <a:ext cx="2036000" cy="1200000"/>
          </a:xfrm>
          <a:prstGeom prst="roundRect">
            <a:avLst>
              <a:gd name="adj" fmla="val 8000"/>
            </a:avLst>
          </a:prstGeom>
          <a:solidFill>
            <a:srgbClr val="FFF3E0"/>
          </a:solidFill>
          <a:ln w="12700">
            <a:solidFill>
              <a:srgbClr val="FFE0B2"/>
            </a:solidFill>
          </a:ln>
        </p:spPr>
        <p:txBody>
          <a:bodyPr wrap="square" lIns="91440" tIns="72000" rIns="91440" bIns="45720" rtlCol="0" anchor="t"/>
          <a:lstStyle/>
          <a:p>
            <a:pPr marL="0" indent="0" algn="l">
              <a:buNone/>
            </a:pPr>
            <a:r>
              <a:rPr lang="tr-TR" sz="1100" b="1">
                <a:solidFill>
                  <a:srgbClr val="E65100"/>
                </a:solidFill>
                <a:latin typeface="Trebuchet MS" pitchFamily="34" charset="0"/>
              </a:rPr>
              <a:t>WhatsApp &amp; E-posta</a:t>
            </a:r>
          </a:p>
          <a:p>
            <a:pPr marL="0" indent="0" algn="l">
              <a:buNone/>
            </a:pPr>
            <a:r>
              <a:rPr lang="tr-TR" sz="900">
                <a:solidFill>
                  <a:srgbClr val="37474F"/>
                </a:solidFill>
                <a:latin typeface="Calibri" pitchFamily="34" charset="0"/>
              </a:rPr>
              <a:t>Mesajları ve e-postaları dinler, gelen teklifleri otomatik işler.</a:t>
            </a:r>
          </a:p>
        </p:txBody>
      </p:sp>
      <p:sp>
        <p:nvSpPr>
          <p:cNvPr id="105" name="Card5"/>
          <p:cNvSpPr/>
          <p:nvPr/>
        </p:nvSpPr>
        <p:spPr>
          <a:xfrm>
            <a:off x="350000" y="2110000"/>
            <a:ext cx="2036000" cy="1200000"/>
          </a:xfrm>
          <a:prstGeom prst="roundRect">
            <a:avLst>
              <a:gd name="adj" fmla="val 8000"/>
            </a:avLst>
          </a:prstGeom>
          <a:solidFill>
            <a:srgbClr val="FFF3E0"/>
          </a:solidFill>
          <a:ln w="12700">
            <a:solidFill>
              <a:srgbClr val="FFE0B2"/>
            </a:solidFill>
          </a:ln>
        </p:spPr>
        <p:txBody>
          <a:bodyPr wrap="square" lIns="91440" tIns="72000" rIns="91440" bIns="45720" rtlCol="0" anchor="t"/>
          <a:lstStyle/>
          <a:p>
            <a:pPr marL="0" indent="0" algn="l">
              <a:buNone/>
            </a:pPr>
            <a:r>
              <a:rPr lang="tr-TR" sz="1100" b="1">
                <a:solidFill>
                  <a:srgbClr val="E65100"/>
                </a:solidFill>
                <a:latin typeface="Trebuchet MS" pitchFamily="34" charset="0"/>
              </a:rPr>
              <a:t>Akıllı Teklif Karşılaştırma</a:t>
            </a:r>
          </a:p>
          <a:p>
            <a:pPr marL="0" indent="0" algn="l">
              <a:buNone/>
            </a:pPr>
            <a:r>
              <a:rPr lang="tr-TR" sz="900">
                <a:solidFill>
                  <a:srgbClr val="37474F"/>
                </a:solidFill>
                <a:latin typeface="Calibri" pitchFamily="34" charset="0"/>
              </a:rPr>
              <a:t>Tüm teklifleri yan yana görün, en uygun fiyat ve koşulları anında belirleyin.</a:t>
            </a:r>
          </a:p>
        </p:txBody>
      </p:sp>
      <p:sp>
        <p:nvSpPr>
          <p:cNvPr id="106" name="Card6"/>
          <p:cNvSpPr/>
          <p:nvPr/>
        </p:nvSpPr>
        <p:spPr>
          <a:xfrm>
            <a:off x="2486000" y="2110000"/>
            <a:ext cx="2036000" cy="1200000"/>
          </a:xfrm>
          <a:prstGeom prst="roundRect">
            <a:avLst>
              <a:gd name="adj" fmla="val 8000"/>
            </a:avLst>
          </a:prstGeom>
          <a:solidFill>
            <a:srgbClr val="E3F2FD"/>
          </a:solidFill>
          <a:ln w="12700">
            <a:solidFill>
              <a:srgbClr val="BBDEFB"/>
            </a:solidFill>
          </a:ln>
        </p:spPr>
        <p:txBody>
          <a:bodyPr wrap="square" lIns="91440" tIns="72000" rIns="91440" bIns="45720" rtlCol="0" anchor="t"/>
          <a:lstStyle/>
          <a:p>
            <a:pPr marL="0" indent="0" algn="l">
              <a:buNone/>
            </a:pPr>
            <a:r>
              <a:rPr lang="tr-TR" sz="1100" b="1">
                <a:solidFill>
                  <a:srgbClr val="0D47A1"/>
                </a:solidFill>
                <a:latin typeface="Trebuchet MS" pitchFamily="34" charset="0"/>
              </a:rPr>
              <a:t>Otomatik Tedarikçi Keşfi</a:t>
            </a:r>
          </a:p>
          <a:p>
            <a:pPr marL="0" indent="0" algn="l">
              <a:buNone/>
            </a:pPr>
            <a:r>
              <a:rPr lang="tr-TR" sz="900">
                <a:solidFill>
                  <a:srgbClr val="37474F"/>
                </a:solidFill>
                <a:latin typeface="Calibri" pitchFamily="34" charset="0"/>
              </a:rPr>
              <a:t>Online mağazaları ve firmaları tarar, iletişime geçer, pazarlık yapar.</a:t>
            </a:r>
          </a:p>
        </p:txBody>
      </p:sp>
      <p:sp>
        <p:nvSpPr>
          <p:cNvPr id="107" name="Card7"/>
          <p:cNvSpPr/>
          <p:nvPr/>
        </p:nvSpPr>
        <p:spPr>
          <a:xfrm>
            <a:off x="4622000" y="2110000"/>
            <a:ext cx="2036000" cy="1200000"/>
          </a:xfrm>
          <a:prstGeom prst="roundRect">
            <a:avLst>
              <a:gd name="adj" fmla="val 8000"/>
            </a:avLst>
          </a:prstGeom>
          <a:solidFill>
            <a:srgbClr val="FFF3E0"/>
          </a:solidFill>
          <a:ln w="12700">
            <a:solidFill>
              <a:srgbClr val="FFE0B2"/>
            </a:solidFill>
          </a:ln>
        </p:spPr>
        <p:txBody>
          <a:bodyPr wrap="square" lIns="91440" tIns="72000" rIns="91440" bIns="45720" rtlCol="0" anchor="t"/>
          <a:lstStyle/>
          <a:p>
            <a:pPr marL="0" indent="0" algn="l">
              <a:buNone/>
            </a:pPr>
            <a:r>
              <a:rPr lang="tr-TR" sz="1100" b="1">
                <a:solidFill>
                  <a:srgbClr val="E65100"/>
                </a:solidFill>
                <a:latin typeface="Trebuchet MS" pitchFamily="34" charset="0"/>
              </a:rPr>
              <a:t>Malzeme &amp; Varyant</a:t>
            </a:r>
          </a:p>
          <a:p>
            <a:pPr marL="0" indent="0" algn="l">
              <a:buNone/>
            </a:pPr>
            <a:r>
              <a:rPr lang="tr-TR" sz="900">
                <a:solidFill>
                  <a:srgbClr val="37474F"/>
                </a:solidFill>
                <a:latin typeface="Calibri" pitchFamily="34" charset="0"/>
              </a:rPr>
              <a:t>Merkezi malzeme kartı yönetimi. Gereksiz kart açmadan akıllı takip.</a:t>
            </a:r>
          </a:p>
        </p:txBody>
      </p:sp>
      <p:sp>
        <p:nvSpPr>
          <p:cNvPr id="108" name="Card8"/>
          <p:cNvSpPr/>
          <p:nvPr/>
        </p:nvSpPr>
        <p:spPr>
          <a:xfrm>
            <a:off x="6758000" y="2110000"/>
            <a:ext cx="2036000" cy="1200000"/>
          </a:xfrm>
          <a:prstGeom prst="roundRect">
            <a:avLst>
              <a:gd name="adj" fmla="val 8000"/>
            </a:avLst>
          </a:prstGeom>
          <a:solidFill>
            <a:srgbClr val="E3F2FD"/>
          </a:solidFill>
          <a:ln w="12700">
            <a:solidFill>
              <a:srgbClr val="BBDEFB"/>
            </a:solidFill>
          </a:ln>
        </p:spPr>
        <p:txBody>
          <a:bodyPr wrap="square" lIns="91440" tIns="72000" rIns="91440" bIns="45720" rtlCol="0" anchor="t"/>
          <a:lstStyle/>
          <a:p>
            <a:pPr marL="0" indent="0" algn="l">
              <a:buNone/>
            </a:pPr>
            <a:r>
              <a:rPr lang="tr-TR" sz="1100" b="1">
                <a:solidFill>
                  <a:srgbClr val="0D47A1"/>
                </a:solidFill>
                <a:latin typeface="Trebuchet MS" pitchFamily="34" charset="0"/>
              </a:rPr>
              <a:t>Sözleşme Takibi</a:t>
            </a:r>
          </a:p>
          <a:p>
            <a:pPr marL="0" indent="0" algn="l">
              <a:buNone/>
            </a:pPr>
            <a:r>
              <a:rPr lang="tr-TR" sz="900">
                <a:solidFill>
                  <a:srgbClr val="37474F"/>
                </a:solidFill>
                <a:latin typeface="Calibri" pitchFamily="34" charset="0"/>
              </a:rPr>
              <a:t>Sözleşmeli malzemeler için otomatik sipariş ve süre hatırlatma.</a:t>
            </a:r>
          </a:p>
        </p:txBody>
      </p:sp>
      <p:sp>
        <p:nvSpPr>
          <p:cNvPr id="109" name="Card9"/>
          <p:cNvSpPr/>
          <p:nvPr/>
        </p:nvSpPr>
        <p:spPr>
          <a:xfrm>
            <a:off x="350000" y="3390000"/>
            <a:ext cx="2036000" cy="1200000"/>
          </a:xfrm>
          <a:prstGeom prst="roundRect">
            <a:avLst>
              <a:gd name="adj" fmla="val 8000"/>
            </a:avLst>
          </a:prstGeom>
          <a:solidFill>
            <a:srgbClr val="E3F2FD"/>
          </a:solidFill>
          <a:ln w="12700">
            <a:solidFill>
              <a:srgbClr val="BBDEFB"/>
            </a:solidFill>
          </a:ln>
        </p:spPr>
        <p:txBody>
          <a:bodyPr wrap="square" lIns="91440" tIns="72000" rIns="91440" bIns="45720" rtlCol="0" anchor="t"/>
          <a:lstStyle/>
          <a:p>
            <a:pPr marL="0" indent="0" algn="l">
              <a:buNone/>
            </a:pPr>
            <a:r>
              <a:rPr lang="tr-TR" sz="1100" b="1">
                <a:solidFill>
                  <a:srgbClr val="0D47A1"/>
                </a:solidFill>
                <a:latin typeface="Trebuchet MS" pitchFamily="34" charset="0"/>
              </a:rPr>
              <a:t>Onay Sistemi</a:t>
            </a:r>
          </a:p>
          <a:p>
            <a:pPr marL="0" indent="0" algn="l">
              <a:buNone/>
            </a:pPr>
            <a:r>
              <a:rPr lang="tr-TR" sz="900">
                <a:solidFill>
                  <a:srgbClr val="37474F"/>
                </a:solidFill>
                <a:latin typeface="Calibri" pitchFamily="34" charset="0"/>
              </a:rPr>
              <a:t>Hiyerarşik talep onay akışı. Organizasyon şeması entegrasyonu.</a:t>
            </a:r>
          </a:p>
        </p:txBody>
      </p:sp>
      <p:sp>
        <p:nvSpPr>
          <p:cNvPr id="110" name="Card10"/>
          <p:cNvSpPr/>
          <p:nvPr/>
        </p:nvSpPr>
        <p:spPr>
          <a:xfrm>
            <a:off x="2486000" y="3390000"/>
            <a:ext cx="2036000" cy="1200000"/>
          </a:xfrm>
          <a:prstGeom prst="roundRect">
            <a:avLst>
              <a:gd name="adj" fmla="val 8000"/>
            </a:avLst>
          </a:prstGeom>
          <a:solidFill>
            <a:srgbClr val="FFF3E0"/>
          </a:solidFill>
          <a:ln w="12700">
            <a:solidFill>
              <a:srgbClr val="FFE0B2"/>
            </a:solidFill>
          </a:ln>
        </p:spPr>
        <p:txBody>
          <a:bodyPr wrap="square" lIns="91440" tIns="72000" rIns="91440" bIns="45720" rtlCol="0" anchor="t"/>
          <a:lstStyle/>
          <a:p>
            <a:pPr marL="0" indent="0" algn="l">
              <a:buNone/>
            </a:pPr>
            <a:r>
              <a:rPr lang="tr-TR" sz="1100" b="1">
                <a:solidFill>
                  <a:srgbClr val="E65100"/>
                </a:solidFill>
                <a:latin typeface="Trebuchet MS" pitchFamily="34" charset="0"/>
              </a:rPr>
              <a:t>ERP &amp; Mal Kabul</a:t>
            </a:r>
          </a:p>
          <a:p>
            <a:pPr marL="0" indent="0" algn="l">
              <a:buNone/>
            </a:pPr>
            <a:r>
              <a:rPr lang="tr-TR" sz="900">
                <a:solidFill>
                  <a:srgbClr val="37474F"/>
                </a:solidFill>
                <a:latin typeface="Calibri" pitchFamily="34" charset="0"/>
              </a:rPr>
              <a:t>İstediğiniz ERP yazılımına entegre olur. Sipariş ve teslimat takibi.</a:t>
            </a:r>
          </a:p>
        </p:txBody>
      </p:sp>
      <p:sp>
        <p:nvSpPr>
          <p:cNvPr id="111" name="Card11"/>
          <p:cNvSpPr/>
          <p:nvPr/>
        </p:nvSpPr>
        <p:spPr>
          <a:xfrm>
            <a:off x="4622000" y="3390000"/>
            <a:ext cx="2036000" cy="1200000"/>
          </a:xfrm>
          <a:prstGeom prst="roundRect">
            <a:avLst>
              <a:gd name="adj" fmla="val 8000"/>
            </a:avLst>
          </a:prstGeom>
          <a:solidFill>
            <a:srgbClr val="E3F2FD"/>
          </a:solidFill>
          <a:ln w="12700">
            <a:solidFill>
              <a:srgbClr val="BBDEFB"/>
            </a:solidFill>
          </a:ln>
        </p:spPr>
        <p:txBody>
          <a:bodyPr wrap="square" lIns="91440" tIns="72000" rIns="91440" bIns="45720" rtlCol="0" anchor="t"/>
          <a:lstStyle/>
          <a:p>
            <a:pPr marL="0" indent="0" algn="l">
              <a:buNone/>
            </a:pPr>
            <a:r>
              <a:rPr lang="tr-TR" sz="1100" b="1">
                <a:solidFill>
                  <a:srgbClr val="0D47A1"/>
                </a:solidFill>
                <a:latin typeface="Trebuchet MS" pitchFamily="34" charset="0"/>
              </a:rPr>
              <a:t>Ununited Yapı</a:t>
            </a:r>
          </a:p>
          <a:p>
            <a:pPr marL="0" indent="0" algn="l">
              <a:buNone/>
            </a:pPr>
            <a:r>
              <a:rPr lang="tr-TR" sz="900">
                <a:solidFill>
                  <a:srgbClr val="37474F"/>
                </a:solidFill>
                <a:latin typeface="Calibri" pitchFamily="34" charset="0"/>
              </a:rPr>
              <a:t>Modüler mimari. İstediğiniz modüle bağlanın, bağımsız çalışın.</a:t>
            </a:r>
          </a:p>
        </p:txBody>
      </p:sp>
      <p:sp>
        <p:nvSpPr>
          <p:cNvPr id="112" name="Card12"/>
          <p:cNvSpPr/>
          <p:nvPr/>
        </p:nvSpPr>
        <p:spPr>
          <a:xfrm>
            <a:off x="6758000" y="3390000"/>
            <a:ext cx="2036000" cy="1200000"/>
          </a:xfrm>
          <a:prstGeom prst="roundRect">
            <a:avLst>
              <a:gd name="adj" fmla="val 8000"/>
            </a:avLst>
          </a:prstGeom>
          <a:solidFill>
            <a:srgbClr val="E8F5E9"/>
          </a:solidFill>
          <a:ln w="12700">
            <a:solidFill>
              <a:srgbClr val="A5D6A7"/>
            </a:solidFill>
          </a:ln>
        </p:spPr>
        <p:txBody>
          <a:bodyPr wrap="square" lIns="91440" tIns="72000" rIns="91440" bIns="45720" rtlCol="0" anchor="t"/>
          <a:lstStyle/>
          <a:p>
            <a:pPr marL="0" indent="0" algn="l">
              <a:buNone/>
            </a:pPr>
            <a:r>
              <a:rPr lang="tr-TR" sz="1400" b="1">
                <a:solidFill>
                  <a:srgbClr val="2E7D32"/>
                </a:solidFill>
                <a:latin typeface="Trebuchet MS" pitchFamily="34" charset="0"/>
              </a:rPr>
              <a:t>Aylık 5.900 TL</a:t>
            </a:r>
          </a:p>
          <a:p>
            <a:pPr marL="0" indent="0" algn="l">
              <a:buNone/>
            </a:pPr>
            <a:r>
              <a:rPr lang="tr-TR" sz="900">
                <a:solidFill>
                  <a:srgbClr val="37474F"/>
                </a:solidFill>
                <a:latin typeface="Calibri" pitchFamily="34" charset="0"/>
              </a:rPr>
              <a:t>+ KDV. 100 personele kadar. Sınırsız personel, esnek ödeme.</a:t>
            </a:r>
          </a:p>
        </p:txBody>
      </p:sp>
      <p:sp>
        <p:nvSpPr>
          <p:cNvPr id="11" name="ContactBar"/>
          <p:cNvSpPr/>
          <p:nvPr/>
        </p:nvSpPr>
        <p:spPr>
          <a:xfrm>
            <a:off x="0" y="470000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9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9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9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9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9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  <a:r>
              <a:rPr lang="tr-TR" sz="9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900">
                <a:solidFill>
                  <a:srgbClr val="1565C0"/>
                </a:solidFill>
                <a:latin typeface="Calibri" pitchFamily="34" charset="0"/>
              </a:rPr>
              <a:t>www.ensrobotics.com</a:t>
            </a:r>
          </a:p>
        </p:txBody>
      </p:sp>
      <p:sp>
        <p:nvSpPr>
          <p:cNvPr id="214" name="Slogan"/>
          <p:cNvSpPr txBox="1"/>
          <p:nvPr/>
        </p:nvSpPr>
        <p:spPr>
          <a:xfrm>
            <a:off x="4944000" y="50000"/>
            <a:ext cx="4100000" cy="3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r"/>
            <a:r>
              <a:rPr lang="tr-TR" sz="900" b="1" i="1" dirty="0">
                <a:solidFill>
                  <a:srgbClr val="FF0000"/>
                </a:solidFill>
              </a:rPr>
              <a:t>h</a:t>
            </a:r>
            <a:r>
              <a:rPr lang="tr-TR" sz="900" b="1" i="1" dirty="0">
                <a:solidFill>
                  <a:srgbClr val="0000FF"/>
                </a:solidFill>
              </a:rPr>
              <a:t>ER </a:t>
            </a:r>
            <a:r>
              <a:rPr lang="tr-TR" sz="900" b="1" i="1" dirty="0">
                <a:solidFill>
                  <a:srgbClr val="FF0000"/>
                </a:solidFill>
              </a:rPr>
              <a:t>t</a:t>
            </a:r>
            <a:r>
              <a:rPr lang="tr-TR" sz="900" b="1" i="1" dirty="0">
                <a:solidFill>
                  <a:srgbClr val="0000FF"/>
                </a:solidFill>
              </a:rPr>
              <a:t>UĞLA </a:t>
            </a:r>
            <a:r>
              <a:rPr lang="tr-TR" sz="900" b="1" i="1" dirty="0">
                <a:solidFill>
                  <a:srgbClr val="FF0000"/>
                </a:solidFill>
              </a:rPr>
              <a:t>b</a:t>
            </a:r>
            <a:r>
              <a:rPr lang="tr-TR" sz="900" b="1" i="1" dirty="0">
                <a:solidFill>
                  <a:srgbClr val="0000FF"/>
                </a:solidFill>
              </a:rPr>
              <a:t>İR </a:t>
            </a:r>
            <a:r>
              <a:rPr lang="tr-TR" sz="900" b="1" i="1" dirty="0">
                <a:solidFill>
                  <a:srgbClr val="FF0000"/>
                </a:solidFill>
              </a:rPr>
              <a:t>d</a:t>
            </a:r>
            <a:r>
              <a:rPr lang="tr-TR" sz="900" b="1" i="1" dirty="0">
                <a:solidFill>
                  <a:srgbClr val="0000FF"/>
                </a:solidFill>
              </a:rPr>
              <a:t>ENEYİM, </a:t>
            </a:r>
            <a:r>
              <a:rPr lang="tr-TR" sz="900" b="1" i="1" dirty="0">
                <a:solidFill>
                  <a:srgbClr val="FF0000"/>
                </a:solidFill>
              </a:rPr>
              <a:t>h</a:t>
            </a:r>
            <a:r>
              <a:rPr lang="tr-TR" sz="900" b="1" i="1" dirty="0">
                <a:solidFill>
                  <a:srgbClr val="0000FF"/>
                </a:solidFill>
              </a:rPr>
              <a:t>ER </a:t>
            </a:r>
            <a:r>
              <a:rPr lang="tr-TR" sz="900" b="1" i="1" dirty="0">
                <a:solidFill>
                  <a:srgbClr val="FF0000"/>
                </a:solidFill>
              </a:rPr>
              <a:t>s</a:t>
            </a:r>
            <a:r>
              <a:rPr lang="tr-TR" sz="900" b="1" i="1" dirty="0">
                <a:solidFill>
                  <a:srgbClr val="0000FF"/>
                </a:solidFill>
              </a:rPr>
              <a:t>ATIR </a:t>
            </a:r>
            <a:r>
              <a:rPr lang="tr-TR" sz="900" b="1" i="1" dirty="0">
                <a:solidFill>
                  <a:srgbClr val="FF0000"/>
                </a:solidFill>
              </a:rPr>
              <a:t>b</a:t>
            </a:r>
            <a:r>
              <a:rPr lang="tr-TR" sz="900" b="1" i="1" dirty="0">
                <a:solidFill>
                  <a:srgbClr val="0000FF"/>
                </a:solidFill>
              </a:rPr>
              <a:t>İR </a:t>
            </a:r>
            <a:r>
              <a:rPr lang="tr-TR" sz="900" b="1" i="1" dirty="0">
                <a:solidFill>
                  <a:srgbClr val="FF0000"/>
                </a:solidFill>
              </a:rPr>
              <a:t>ç</a:t>
            </a:r>
            <a:r>
              <a:rPr lang="tr-TR" sz="900" b="1" i="1" dirty="0">
                <a:solidFill>
                  <a:srgbClr val="0000FF"/>
                </a:solidFill>
              </a:rPr>
              <a:t>ÖZÜM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A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29" name="RedAccent"/>
          <p:cNvSpPr/>
          <p:nvPr/>
        </p:nvSpPr>
        <p:spPr>
          <a:xfrm>
            <a:off x="0" y="0"/>
            <a:ext cx="132397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4" name="Text 1"/>
          <p:cNvSpPr/>
          <p:nvPr/>
        </p:nvSpPr>
        <p:spPr>
          <a:xfrm>
            <a:off x="457200" y="2859785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4000" b="1">
                <a:solidFill>
                  <a:srgbClr val="1565C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Teşekkürler</a:t>
            </a:r>
            <a:endParaRPr lang="en-US" sz="4000"/>
          </a:p>
        </p:txBody>
      </p:sp>
      <p:sp>
        <p:nvSpPr>
          <p:cNvPr id="5" name="Text 2"/>
          <p:cNvSpPr/>
          <p:nvPr/>
        </p:nvSpPr>
        <p:spPr>
          <a:xfrm>
            <a:off x="457200" y="3430142"/>
            <a:ext cx="8229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1800"/>
              <a:t>Sorularınız için bize ulaşın</a:t>
            </a:r>
            <a:endParaRPr lang="en-US" sz="1800"/>
          </a:p>
        </p:txBody>
      </p:sp>
      <p:sp>
        <p:nvSpPr>
          <p:cNvPr id="18" name="ContactBar"/>
          <p:cNvSpPr/>
          <p:nvPr/>
        </p:nvSpPr>
        <p:spPr>
          <a:xfrm>
            <a:off x="0" y="496824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</a:p>
        </p:txBody>
      </p:sp>
      <p:pic>
        <p:nvPicPr>
          <p:cNvPr id="20" name="Resim 19">
            <a:extLst>
              <a:ext uri="{FF2B5EF4-FFF2-40B4-BE49-F238E27FC236}">
                <a16:creationId xmlns:a16="http://schemas.microsoft.com/office/drawing/2014/main" id="{6206AAEE-DCF0-1962-FF72-06065A5DC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" y="171449"/>
            <a:ext cx="1213485" cy="997839"/>
          </a:xfrm>
          <a:prstGeom prst="rect">
            <a:avLst/>
          </a:prstGeom>
        </p:spPr>
      </p:pic>
      <p:sp>
        <p:nvSpPr>
          <p:cNvPr id="23" name="Metin kutusu 22">
            <a:extLst>
              <a:ext uri="{FF2B5EF4-FFF2-40B4-BE49-F238E27FC236}">
                <a16:creationId xmlns:a16="http://schemas.microsoft.com/office/drawing/2014/main" id="{23C6CBA7-DBFF-F66C-6B3C-DBC7D028EACF}"/>
              </a:ext>
            </a:extLst>
          </p:cNvPr>
          <p:cNvSpPr txBox="1"/>
          <p:nvPr/>
        </p:nvSpPr>
        <p:spPr>
          <a:xfrm rot="16200000">
            <a:off x="-753309" y="2452997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>
                <a:solidFill>
                  <a:srgbClr val="1565C0"/>
                </a:solidFill>
              </a:rPr>
              <a:t>www.ensrobotics.com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4F943A53-8C77-F330-D180-84B976AB0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539" y="171449"/>
            <a:ext cx="4358937" cy="2688336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0247E0E6-ED30-18DB-3869-34BD57B327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6935" y="3786910"/>
            <a:ext cx="2410161" cy="552527"/>
          </a:xfrm>
          <a:prstGeom prst="rect">
            <a:avLst/>
          </a:prstGeom>
        </p:spPr>
      </p:pic>
      <p:sp>
        <p:nvSpPr>
          <p:cNvPr id="213" name="Slogan"/>
          <p:cNvSpPr txBox="1"/>
          <p:nvPr/>
        </p:nvSpPr>
        <p:spPr>
          <a:xfrm>
            <a:off x="4944000" y="50000"/>
            <a:ext cx="4100000" cy="3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r"/>
            <a:r>
              <a:rPr lang="tr-TR" sz="900" b="1" i="1" dirty="0">
                <a:solidFill>
                  <a:srgbClr val="FF0000"/>
                </a:solidFill>
              </a:rPr>
              <a:t>h</a:t>
            </a:r>
            <a:r>
              <a:rPr lang="tr-TR" sz="900" b="1" i="1" dirty="0">
                <a:solidFill>
                  <a:srgbClr val="0000FF"/>
                </a:solidFill>
              </a:rPr>
              <a:t>ER </a:t>
            </a:r>
            <a:r>
              <a:rPr lang="tr-TR" sz="900" b="1" i="1" dirty="0">
                <a:solidFill>
                  <a:srgbClr val="FF0000"/>
                </a:solidFill>
              </a:rPr>
              <a:t>t</a:t>
            </a:r>
            <a:r>
              <a:rPr lang="tr-TR" sz="900" b="1" i="1" dirty="0">
                <a:solidFill>
                  <a:srgbClr val="0000FF"/>
                </a:solidFill>
              </a:rPr>
              <a:t>UĞLA </a:t>
            </a:r>
            <a:r>
              <a:rPr lang="tr-TR" sz="900" b="1" i="1" dirty="0">
                <a:solidFill>
                  <a:srgbClr val="FF0000"/>
                </a:solidFill>
              </a:rPr>
              <a:t>b</a:t>
            </a:r>
            <a:r>
              <a:rPr lang="tr-TR" sz="900" b="1" i="1" dirty="0">
                <a:solidFill>
                  <a:srgbClr val="0000FF"/>
                </a:solidFill>
              </a:rPr>
              <a:t>İR </a:t>
            </a:r>
            <a:r>
              <a:rPr lang="tr-TR" sz="900" b="1" i="1" dirty="0">
                <a:solidFill>
                  <a:srgbClr val="FF0000"/>
                </a:solidFill>
              </a:rPr>
              <a:t>d</a:t>
            </a:r>
            <a:r>
              <a:rPr lang="tr-TR" sz="900" b="1" i="1" dirty="0">
                <a:solidFill>
                  <a:srgbClr val="0000FF"/>
                </a:solidFill>
              </a:rPr>
              <a:t>ENEYİM, </a:t>
            </a:r>
            <a:r>
              <a:rPr lang="tr-TR" sz="900" b="1" i="1" dirty="0">
                <a:solidFill>
                  <a:srgbClr val="FF0000"/>
                </a:solidFill>
              </a:rPr>
              <a:t>h</a:t>
            </a:r>
            <a:r>
              <a:rPr lang="tr-TR" sz="900" b="1" i="1" dirty="0">
                <a:solidFill>
                  <a:srgbClr val="0000FF"/>
                </a:solidFill>
              </a:rPr>
              <a:t>ER </a:t>
            </a:r>
            <a:r>
              <a:rPr lang="tr-TR" sz="900" b="1" i="1" dirty="0">
                <a:solidFill>
                  <a:srgbClr val="FF0000"/>
                </a:solidFill>
              </a:rPr>
              <a:t>s</a:t>
            </a:r>
            <a:r>
              <a:rPr lang="tr-TR" sz="900" b="1" i="1" dirty="0">
                <a:solidFill>
                  <a:srgbClr val="0000FF"/>
                </a:solidFill>
              </a:rPr>
              <a:t>ATIR </a:t>
            </a:r>
            <a:r>
              <a:rPr lang="tr-TR" sz="900" b="1" i="1" dirty="0">
                <a:solidFill>
                  <a:srgbClr val="FF0000"/>
                </a:solidFill>
              </a:rPr>
              <a:t>b</a:t>
            </a:r>
            <a:r>
              <a:rPr lang="tr-TR" sz="900" b="1" i="1" dirty="0">
                <a:solidFill>
                  <a:srgbClr val="0000FF"/>
                </a:solidFill>
              </a:rPr>
              <a:t>İR </a:t>
            </a:r>
            <a:r>
              <a:rPr lang="tr-TR" sz="900" b="1" i="1" dirty="0">
                <a:solidFill>
                  <a:srgbClr val="FF0000"/>
                </a:solidFill>
              </a:rPr>
              <a:t>ç</a:t>
            </a:r>
            <a:r>
              <a:rPr lang="tr-TR" sz="900" b="1" i="1" dirty="0">
                <a:solidFill>
                  <a:srgbClr val="0000FF"/>
                </a:solidFill>
              </a:rPr>
              <a:t>ÖZÜM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Panel"/>
          <p:cNvSpPr/>
          <p:nvPr/>
        </p:nvSpPr>
        <p:spPr>
          <a:xfrm>
            <a:off x="0" y="0"/>
            <a:ext cx="3200000" cy="5143500"/>
          </a:xfrm>
          <a:prstGeom prst="rect">
            <a:avLst/>
          </a:prstGeom>
          <a:solidFill>
            <a:srgbClr val="0D47A1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RedStripe"/>
          <p:cNvSpPr/>
          <p:nvPr/>
        </p:nvSpPr>
        <p:spPr>
          <a:xfrm>
            <a:off x="0" y="0"/>
            <a:ext cx="9144000" cy="45000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4" name="LeftTitle"/>
          <p:cNvSpPr txBox="1"/>
          <p:nvPr/>
        </p:nvSpPr>
        <p:spPr>
          <a:xfrm>
            <a:off x="200000" y="200000"/>
            <a:ext cx="2800000" cy="65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/>
          <a:lstStyle/>
          <a:p>
            <a:pPr algn="l">
              <a:buNone/>
            </a:pPr>
            <a:r>
              <a:rPr lang="en-US" sz="2800" b="1">
                <a:solidFill>
                  <a:srgbClr val="FFFFFF"/>
                </a:solidFill>
                <a:latin typeface="Trebuchet MS" pitchFamily="34" charset="0"/>
              </a:rPr>
              <a:t>e</a:t>
            </a:r>
            <a:r>
              <a:rPr lang="en-US" sz="2800" b="1">
                <a:solidFill>
                  <a:srgbClr val="BBDEFB"/>
                </a:solidFill>
                <a:latin typeface="Trebuchet MS" pitchFamily="34" charset="0"/>
              </a:rPr>
              <a:t>NS</a:t>
            </a:r>
            <a:r>
              <a:rPr lang="tr-TR" sz="2400" b="1">
                <a:solidFill>
                  <a:srgbClr val="FFFFFF"/>
                </a:solidFill>
                <a:latin typeface="Trebuchet MS" pitchFamily="34" charset="0"/>
              </a:rPr>
              <a:t> Satın Alma Modülü</a:t>
            </a:r>
          </a:p>
        </p:txBody>
      </p:sp>
      <p:sp>
        <p:nvSpPr>
          <p:cNvPr id="5" name="LeftSubtitle"/>
          <p:cNvSpPr txBox="1"/>
          <p:nvPr/>
        </p:nvSpPr>
        <p:spPr>
          <a:xfrm>
            <a:off x="200000" y="950000"/>
            <a:ext cx="2800000" cy="30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/>
          <a:lstStyle/>
          <a:p>
            <a:pPr algn="l">
              <a:buNone/>
            </a:pPr>
            <a:r>
              <a:rPr lang="tr-TR" sz="1200">
                <a:solidFill>
                  <a:srgbClr val="BBDEFB"/>
                </a:solidFill>
                <a:latin typeface="Calibri" pitchFamily="34" charset="0"/>
              </a:rPr>
              <a:t>Neden eNS?</a:t>
            </a:r>
          </a:p>
        </p:txBody>
      </p:sp>
      <p:sp>
        <p:nvSpPr>
          <p:cNvPr id="6" name="BigStat"/>
          <p:cNvSpPr txBox="1"/>
          <p:nvPr/>
        </p:nvSpPr>
        <p:spPr>
          <a:xfrm>
            <a:off x="200000" y="1300000"/>
            <a:ext cx="2800000" cy="70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/>
          <a:lstStyle/>
          <a:p>
            <a:pPr algn="l">
              <a:buNone/>
            </a:pPr>
            <a:r>
              <a:rPr lang="tr-TR" sz="5400" b="1">
                <a:solidFill>
                  <a:srgbClr val="FFAB40"/>
                </a:solidFill>
                <a:latin typeface="Trebuchet MS" pitchFamily="34" charset="0"/>
              </a:rPr>
              <a:t>7/24</a:t>
            </a:r>
          </a:p>
          <a:p>
            <a:pPr algn="l">
              <a:buNone/>
            </a:pPr>
            <a:r>
              <a:rPr lang="tr-TR" sz="1100">
                <a:solidFill>
                  <a:srgbClr val="BBDEFB"/>
                </a:solidFill>
                <a:latin typeface="Calibri" pitchFamily="34" charset="0"/>
              </a:rPr>
              <a:t>Yapay Zeka Asistanı Enes kesintisiz çalışır</a:t>
            </a:r>
          </a:p>
        </p:txBody>
      </p:sp>
      <p:sp>
        <p:nvSpPr>
          <p:cNvPr id="7" name="Stat2"/>
          <p:cNvSpPr txBox="1"/>
          <p:nvPr/>
        </p:nvSpPr>
        <p:spPr>
          <a:xfrm>
            <a:off x="200000" y="2150000"/>
            <a:ext cx="2800000" cy="65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/>
          <a:lstStyle/>
          <a:p>
            <a:pPr algn="l">
              <a:buNone/>
            </a:pPr>
            <a:r>
              <a:rPr lang="tr-TR" sz="4000" b="1">
                <a:solidFill>
                  <a:srgbClr val="FFAB40"/>
                </a:solidFill>
                <a:latin typeface="Trebuchet MS" pitchFamily="34" charset="0"/>
              </a:rPr>
              <a:t>1.000+</a:t>
            </a:r>
          </a:p>
          <a:p>
            <a:pPr algn="l">
              <a:buNone/>
            </a:pPr>
            <a:r>
              <a:rPr lang="tr-TR" sz="1100">
                <a:solidFill>
                  <a:srgbClr val="BBDEFB"/>
                </a:solidFill>
                <a:latin typeface="Calibri" pitchFamily="34" charset="0"/>
              </a:rPr>
              <a:t>Sınırsız personel takibi, sadece 5 lisans</a:t>
            </a:r>
          </a:p>
        </p:txBody>
      </p:sp>
      <p:sp>
        <p:nvSpPr>
          <p:cNvPr id="8" name="Stat3"/>
          <p:cNvSpPr txBox="1"/>
          <p:nvPr/>
        </p:nvSpPr>
        <p:spPr>
          <a:xfrm>
            <a:off x="200000" y="2950000"/>
            <a:ext cx="2800000" cy="65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/>
          <a:lstStyle/>
          <a:p>
            <a:pPr algn="l">
              <a:buNone/>
            </a:pPr>
            <a:r>
              <a:rPr lang="tr-TR" sz="3600" b="1">
                <a:solidFill>
                  <a:srgbClr val="69F0AE"/>
                </a:solidFill>
                <a:latin typeface="Trebuchet MS" pitchFamily="34" charset="0"/>
              </a:rPr>
              <a:t>₺5.900</a:t>
            </a:r>
            <a:r>
              <a:rPr lang="tr-TR" sz="1400" b="1">
                <a:solidFill>
                  <a:srgbClr val="69F0AE"/>
                </a:solidFill>
                <a:latin typeface="Calibri" pitchFamily="34" charset="0"/>
              </a:rPr>
              <a:t>/ay</a:t>
            </a:r>
          </a:p>
          <a:p>
            <a:pPr algn="l">
              <a:buNone/>
            </a:pPr>
            <a:r>
              <a:rPr lang="tr-TR" sz="1100">
                <a:solidFill>
                  <a:srgbClr val="BBDEFB"/>
                </a:solidFill>
                <a:latin typeface="Calibri" pitchFamily="34" charset="0"/>
              </a:rPr>
              <a:t>100 personele kadar, +KDV</a:t>
            </a:r>
          </a:p>
        </p:txBody>
      </p:sp>
      <p:sp>
        <p:nvSpPr>
          <p:cNvPr id="9" name="LeftContact"/>
          <p:cNvSpPr txBox="1"/>
          <p:nvPr/>
        </p:nvSpPr>
        <p:spPr>
          <a:xfrm>
            <a:off x="200000" y="4050000"/>
            <a:ext cx="2800000" cy="90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/>
          <a:lstStyle/>
          <a:p>
            <a:pPr algn="l">
              <a:buNone/>
            </a:pPr>
            <a:r>
              <a:rPr lang="tr-TR" sz="1000" b="1">
                <a:solidFill>
                  <a:srgbClr val="FFFFFF"/>
                </a:solidFill>
                <a:latin typeface="Calibri" pitchFamily="34" charset="0"/>
              </a:rPr>
              <a:t>Salih DÜZEL</a:t>
            </a:r>
          </a:p>
          <a:p>
            <a:pPr algn="l">
              <a:buNone/>
            </a:pPr>
            <a:r>
              <a:rPr lang="tr-TR" sz="900">
                <a:solidFill>
                  <a:srgbClr val="90CAF9"/>
                </a:solidFill>
                <a:latin typeface="Calibri" pitchFamily="34" charset="0"/>
              </a:rPr>
              <a:t>0 533 170 73 48</a:t>
            </a:r>
          </a:p>
          <a:p>
            <a:pPr algn="l">
              <a:buNone/>
            </a:pPr>
            <a:r>
              <a:rPr lang="tr-TR" sz="900">
                <a:solidFill>
                  <a:srgbClr val="90CAF9"/>
                </a:solidFill>
                <a:latin typeface="Calibri" pitchFamily="34" charset="0"/>
              </a:rPr>
              <a:t>salihduzel@ensrobotics.com</a:t>
            </a:r>
          </a:p>
          <a:p>
            <a:pPr algn="l">
              <a:buNone/>
            </a:pPr>
            <a:r>
              <a:rPr lang="tr-TR" sz="900">
                <a:solidFill>
                  <a:srgbClr val="90CAF9"/>
                </a:solidFill>
                <a:latin typeface="Calibri" pitchFamily="34" charset="0"/>
              </a:rPr>
              <a:t>www.ensrobotics.com</a:t>
            </a:r>
          </a:p>
        </p:txBody>
      </p:sp>
      <p:sp>
        <p:nvSpPr>
          <p:cNvPr id="20" name="Feature1"/>
          <p:cNvSpPr/>
          <p:nvPr/>
        </p:nvSpPr>
        <p:spPr>
          <a:xfrm>
            <a:off x="3450000" y="120000"/>
            <a:ext cx="2700000" cy="1150000"/>
          </a:xfrm>
          <a:prstGeom prst="roundRect">
            <a:avLst>
              <a:gd name="adj" fmla="val 6000"/>
            </a:avLst>
          </a:prstGeom>
          <a:solidFill>
            <a:srgbClr val="E3F2FD"/>
          </a:solidFill>
          <a:ln w="12700">
            <a:solidFill>
              <a:srgbClr val="BBDEFB"/>
            </a:solidFill>
          </a:ln>
        </p:spPr>
        <p:txBody>
          <a:bodyPr wrap="square" lIns="91440" tIns="72000" rIns="91440" bIns="45720" rtlCol="0" anchor="t"/>
          <a:lstStyle/>
          <a:p>
            <a:pPr algn="l">
              <a:buNone/>
            </a:pPr>
            <a:r>
              <a:rPr lang="tr-TR" sz="1200" b="1">
                <a:solidFill>
                  <a:srgbClr val="0D47A1"/>
                </a:solidFill>
                <a:latin typeface="Trebuchet MS" pitchFamily="34" charset="0"/>
              </a:rPr>
              <a:t>AI Asistanı Enes</a:t>
            </a:r>
          </a:p>
          <a:p>
            <a:pPr algn="l">
              <a:buNone/>
            </a:pPr>
            <a:r>
              <a:rPr lang="tr-TR" sz="900">
                <a:solidFill>
                  <a:srgbClr val="37474F"/>
                </a:solidFill>
                <a:latin typeface="Calibri" pitchFamily="34" charset="0"/>
              </a:rPr>
              <a:t>Yapay zeka destekli robot satın almacı. El yazısı, PDF ve Excel belgelerini otomatik okur, teklif olarak sisteme kaydeder. 7/24 kesintisiz çalışır.</a:t>
            </a:r>
          </a:p>
        </p:txBody>
      </p:sp>
      <p:sp>
        <p:nvSpPr>
          <p:cNvPr id="21" name="Feature2"/>
          <p:cNvSpPr/>
          <p:nvPr/>
        </p:nvSpPr>
        <p:spPr>
          <a:xfrm>
            <a:off x="6300000" y="120000"/>
            <a:ext cx="2700000" cy="1150000"/>
          </a:xfrm>
          <a:prstGeom prst="roundRect">
            <a:avLst>
              <a:gd name="adj" fmla="val 6000"/>
            </a:avLst>
          </a:prstGeom>
          <a:solidFill>
            <a:srgbClr val="FFF3E0"/>
          </a:solidFill>
          <a:ln w="12700">
            <a:solidFill>
              <a:srgbClr val="FFE0B2"/>
            </a:solidFill>
          </a:ln>
        </p:spPr>
        <p:txBody>
          <a:bodyPr wrap="square" lIns="91440" tIns="72000" rIns="91440" bIns="45720" rtlCol="0" anchor="t"/>
          <a:lstStyle/>
          <a:p>
            <a:pPr algn="l">
              <a:buNone/>
            </a:pPr>
            <a:r>
              <a:rPr lang="tr-TR" sz="1200" b="1">
                <a:solidFill>
                  <a:srgbClr val="E65100"/>
                </a:solidFill>
                <a:latin typeface="Trebuchet MS" pitchFamily="34" charset="0"/>
              </a:rPr>
              <a:t>WhatsApp &amp; E-posta</a:t>
            </a:r>
          </a:p>
          <a:p>
            <a:pPr algn="l">
              <a:buNone/>
            </a:pPr>
            <a:r>
              <a:rPr lang="tr-TR" sz="900">
                <a:solidFill>
                  <a:srgbClr val="37474F"/>
                </a:solidFill>
                <a:latin typeface="Calibri" pitchFamily="34" charset="0"/>
              </a:rPr>
              <a:t>Mesajları ve e-postaları otomatik dinler. Gelen teklifleri okur, sisteme kaydeder. Teklif taleplerinizi tek tuşla gönderin.</a:t>
            </a:r>
          </a:p>
        </p:txBody>
      </p:sp>
      <p:sp>
        <p:nvSpPr>
          <p:cNvPr id="22" name="Feature3"/>
          <p:cNvSpPr/>
          <p:nvPr/>
        </p:nvSpPr>
        <p:spPr>
          <a:xfrm>
            <a:off x="3450000" y="1370000"/>
            <a:ext cx="2700000" cy="1150000"/>
          </a:xfrm>
          <a:prstGeom prst="roundRect">
            <a:avLst>
              <a:gd name="adj" fmla="val 6000"/>
            </a:avLst>
          </a:prstGeom>
          <a:solidFill>
            <a:srgbClr val="FFF3E0"/>
          </a:solidFill>
          <a:ln w="12700">
            <a:solidFill>
              <a:srgbClr val="FFE0B2"/>
            </a:solidFill>
          </a:ln>
        </p:spPr>
        <p:txBody>
          <a:bodyPr wrap="square" lIns="91440" tIns="72000" rIns="91440" bIns="45720" rtlCol="0" anchor="t"/>
          <a:lstStyle/>
          <a:p>
            <a:pPr algn="l">
              <a:buNone/>
            </a:pPr>
            <a:r>
              <a:rPr lang="tr-TR" sz="1200" b="1">
                <a:solidFill>
                  <a:srgbClr val="E65100"/>
                </a:solidFill>
                <a:latin typeface="Trebuchet MS" pitchFamily="34" charset="0"/>
              </a:rPr>
              <a:t>Tedarikçi Keşfi</a:t>
            </a:r>
          </a:p>
          <a:p>
            <a:pPr algn="l">
              <a:buNone/>
            </a:pPr>
            <a:r>
              <a:rPr lang="tr-TR" sz="900">
                <a:solidFill>
                  <a:srgbClr val="37474F"/>
                </a:solidFill>
                <a:latin typeface="Calibri" pitchFamily="34" charset="0"/>
              </a:rPr>
              <a:t>Online mağazaları ve firmaları otomatik tarar. İletişime geçer, fiyat müzakeresi yapar. Piyasa analizi ile güncel fiyatları takip eder.</a:t>
            </a:r>
          </a:p>
        </p:txBody>
      </p:sp>
      <p:sp>
        <p:nvSpPr>
          <p:cNvPr id="23" name="Feature4"/>
          <p:cNvSpPr/>
          <p:nvPr/>
        </p:nvSpPr>
        <p:spPr>
          <a:xfrm>
            <a:off x="6300000" y="1370000"/>
            <a:ext cx="2700000" cy="1150000"/>
          </a:xfrm>
          <a:prstGeom prst="roundRect">
            <a:avLst>
              <a:gd name="adj" fmla="val 6000"/>
            </a:avLst>
          </a:prstGeom>
          <a:solidFill>
            <a:srgbClr val="E3F2FD"/>
          </a:solidFill>
          <a:ln w="12700">
            <a:solidFill>
              <a:srgbClr val="BBDEFB"/>
            </a:solidFill>
          </a:ln>
        </p:spPr>
        <p:txBody>
          <a:bodyPr wrap="square" lIns="91440" tIns="72000" rIns="91440" bIns="45720" rtlCol="0" anchor="t"/>
          <a:lstStyle/>
          <a:p>
            <a:pPr algn="l">
              <a:buNone/>
            </a:pPr>
            <a:r>
              <a:rPr lang="tr-TR" sz="1200" b="1">
                <a:solidFill>
                  <a:srgbClr val="0D47A1"/>
                </a:solidFill>
                <a:latin typeface="Trebuchet MS" pitchFamily="34" charset="0"/>
              </a:rPr>
              <a:t>Teklif Karşılaştırma</a:t>
            </a:r>
          </a:p>
          <a:p>
            <a:pPr algn="l">
              <a:buNone/>
            </a:pPr>
            <a:r>
              <a:rPr lang="tr-TR" sz="900">
                <a:solidFill>
                  <a:srgbClr val="37474F"/>
                </a:solidFill>
                <a:latin typeface="Calibri" pitchFamily="34" charset="0"/>
              </a:rPr>
              <a:t>Tüm tedarikçi tekliflerini yan yana görün. En uygun fiyat ve koşulları anında belirleyin. Otomatik teklif kaydı.</a:t>
            </a:r>
          </a:p>
        </p:txBody>
      </p:sp>
      <p:sp>
        <p:nvSpPr>
          <p:cNvPr id="24" name="Feature5"/>
          <p:cNvSpPr/>
          <p:nvPr/>
        </p:nvSpPr>
        <p:spPr>
          <a:xfrm>
            <a:off x="3450000" y="2620000"/>
            <a:ext cx="2700000" cy="1150000"/>
          </a:xfrm>
          <a:prstGeom prst="roundRect">
            <a:avLst>
              <a:gd name="adj" fmla="val 6000"/>
            </a:avLst>
          </a:prstGeom>
          <a:solidFill>
            <a:srgbClr val="E3F2FD"/>
          </a:solidFill>
          <a:ln w="12700">
            <a:solidFill>
              <a:srgbClr val="BBDEFB"/>
            </a:solidFill>
          </a:ln>
        </p:spPr>
        <p:txBody>
          <a:bodyPr wrap="square" lIns="91440" tIns="72000" rIns="91440" bIns="45720" rtlCol="0" anchor="t"/>
          <a:lstStyle/>
          <a:p>
            <a:pPr algn="l">
              <a:buNone/>
            </a:pPr>
            <a:r>
              <a:rPr lang="tr-TR" sz="1200" b="1">
                <a:solidFill>
                  <a:srgbClr val="0D47A1"/>
                </a:solidFill>
                <a:latin typeface="Trebuchet MS" pitchFamily="34" charset="0"/>
              </a:rPr>
              <a:t>Sözleşme &amp; Onay</a:t>
            </a:r>
          </a:p>
          <a:p>
            <a:pPr algn="l">
              <a:buNone/>
            </a:pPr>
            <a:r>
              <a:rPr lang="tr-TR" sz="900">
                <a:solidFill>
                  <a:srgbClr val="37474F"/>
                </a:solidFill>
                <a:latin typeface="Calibri" pitchFamily="34" charset="0"/>
              </a:rPr>
              <a:t>Sözleşmeli malzemeler için otomatik sipariş. Hiyerarşik talep onay akışı. Organizasyon şeması entegrasyonu.</a:t>
            </a:r>
          </a:p>
        </p:txBody>
      </p:sp>
      <p:sp>
        <p:nvSpPr>
          <p:cNvPr id="25" name="Feature6"/>
          <p:cNvSpPr/>
          <p:nvPr/>
        </p:nvSpPr>
        <p:spPr>
          <a:xfrm>
            <a:off x="6300000" y="2620000"/>
            <a:ext cx="2700000" cy="1150000"/>
          </a:xfrm>
          <a:prstGeom prst="roundRect">
            <a:avLst>
              <a:gd name="adj" fmla="val 6000"/>
            </a:avLst>
          </a:prstGeom>
          <a:solidFill>
            <a:srgbClr val="E8F5E9"/>
          </a:solidFill>
          <a:ln w="12700">
            <a:solidFill>
              <a:srgbClr val="A5D6A7"/>
            </a:solidFill>
          </a:ln>
        </p:spPr>
        <p:txBody>
          <a:bodyPr wrap="square" lIns="91440" tIns="72000" rIns="91440" bIns="45720" rtlCol="0" anchor="t"/>
          <a:lstStyle/>
          <a:p>
            <a:pPr algn="l">
              <a:buNone/>
            </a:pPr>
            <a:r>
              <a:rPr lang="tr-TR" sz="1200" b="1">
                <a:solidFill>
                  <a:srgbClr val="2E7D32"/>
                </a:solidFill>
                <a:latin typeface="Trebuchet MS" pitchFamily="34" charset="0"/>
              </a:rPr>
              <a:t>Modüler Ununited Yapı</a:t>
            </a:r>
          </a:p>
          <a:p>
            <a:pPr algn="l">
              <a:buNone/>
            </a:pPr>
            <a:r>
              <a:rPr lang="tr-TR" sz="900">
                <a:solidFill>
                  <a:srgbClr val="37474F"/>
                </a:solidFill>
                <a:latin typeface="Calibri" pitchFamily="34" charset="0"/>
              </a:rPr>
              <a:t>Mevcut ERP, muhasebe veya depo sisteminize kolayca bağlanın. Bağımsız modüller, sınırsız entegrasyon. Ölçeklenebilir altyapı.</a:t>
            </a:r>
          </a:p>
        </p:txBody>
      </p:sp>
      <p:sp>
        <p:nvSpPr>
          <p:cNvPr id="30" name="BottomHighlight"/>
          <p:cNvSpPr/>
          <p:nvPr/>
        </p:nvSpPr>
        <p:spPr>
          <a:xfrm>
            <a:off x="3450000" y="3900000"/>
            <a:ext cx="5550000" cy="520000"/>
          </a:xfrm>
          <a:prstGeom prst="roundRect">
            <a:avLst>
              <a:gd name="adj" fmla="val 10000"/>
            </a:avLst>
          </a:prstGeom>
          <a:solidFill>
            <a:srgbClr val="1565C0"/>
          </a:solidFill>
          <a:ln w="12700">
            <a:solidFill>
              <a:srgbClr val="0D47A1"/>
            </a:solidFill>
          </a:ln>
        </p:spPr>
        <p:txBody>
          <a:bodyPr wrap="square" lIns="136000" tIns="55000" rIns="136000" bIns="55000" rtlCol="0" anchor="ctr"/>
          <a:lstStyle/>
          <a:p>
            <a:pPr algn="ctr">
              <a:buNone/>
            </a:pPr>
            <a:r>
              <a:rPr lang="tr-TR" sz="1100" b="1">
                <a:solidFill>
                  <a:srgbClr val="FFAB40"/>
                </a:solidFill>
                <a:latin typeface="Trebuchet MS" pitchFamily="34" charset="0"/>
              </a:rPr>
              <a:t>Malzeme kartı olmadan araştırma yapın</a:t>
            </a:r>
            <a:r>
              <a:rPr lang="tr-TR" sz="1100">
                <a:solidFill>
                  <a:srgbClr val="FFFFFF"/>
                </a:solidFill>
                <a:latin typeface="Calibri" pitchFamily="34" charset="0"/>
              </a:rPr>
              <a:t>  •  </a:t>
            </a:r>
            <a:r>
              <a:rPr lang="tr-TR" sz="1100" b="1">
                <a:solidFill>
                  <a:srgbClr val="FFAB40"/>
                </a:solidFill>
                <a:latin typeface="Trebuchet MS" pitchFamily="34" charset="0"/>
              </a:rPr>
              <a:t>Varyant desteği ile akıllı takip</a:t>
            </a:r>
            <a:r>
              <a:rPr lang="tr-TR" sz="1100">
                <a:solidFill>
                  <a:srgbClr val="FFFFFF"/>
                </a:solidFill>
                <a:latin typeface="Calibri" pitchFamily="34" charset="0"/>
              </a:rPr>
              <a:t>  •  </a:t>
            </a:r>
            <a:r>
              <a:rPr lang="tr-TR" sz="1100" b="1">
                <a:solidFill>
                  <a:srgbClr val="FFAB40"/>
                </a:solidFill>
                <a:latin typeface="Trebuchet MS" pitchFamily="34" charset="0"/>
              </a:rPr>
              <a:t>ERP mal kabul entegrasyonu</a:t>
            </a:r>
          </a:p>
        </p:txBody>
      </p:sp>
      <p:sp>
        <p:nvSpPr>
          <p:cNvPr id="31" name="ContactBottom"/>
          <p:cNvSpPr txBox="1"/>
          <p:nvPr/>
        </p:nvSpPr>
        <p:spPr>
          <a:xfrm>
            <a:off x="3450000" y="4550000"/>
            <a:ext cx="5550000" cy="30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/>
          <a:lstStyle/>
          <a:p>
            <a:pPr algn="ctr">
              <a:buNone/>
            </a:pPr>
            <a:r>
              <a:rPr lang="tr-TR" sz="9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9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9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9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9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  <a:r>
              <a:rPr lang="tr-TR" sz="9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900">
                <a:solidFill>
                  <a:srgbClr val="1565C0"/>
                </a:solidFill>
                <a:latin typeface="Calibri" pitchFamily="34" charset="0"/>
              </a:rPr>
              <a:t>www.ensrobotics.com</a:t>
            </a:r>
          </a:p>
        </p:txBody>
      </p:sp>
      <p:sp>
        <p:nvSpPr>
          <p:cNvPr id="40" name="Slogan"/>
          <p:cNvSpPr txBox="1"/>
          <p:nvPr/>
        </p:nvSpPr>
        <p:spPr>
          <a:xfrm>
            <a:off x="4944000" y="50000"/>
            <a:ext cx="4100000" cy="3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r"/>
            <a:r>
              <a:rPr lang="tr-TR" sz="900" b="1" i="1">
                <a:solidFill>
                  <a:srgbClr val="FF0000"/>
                </a:solidFill>
              </a:rPr>
              <a:t>h</a:t>
            </a:r>
            <a:r>
              <a:rPr lang="tr-TR" sz="900" b="1" i="1">
                <a:solidFill>
                  <a:srgbClr val="0000FF"/>
                </a:solidFill>
              </a:rPr>
              <a:t>ER </a:t>
            </a:r>
            <a:r>
              <a:rPr lang="tr-TR" sz="900" b="1" i="1">
                <a:solidFill>
                  <a:srgbClr val="FF0000"/>
                </a:solidFill>
              </a:rPr>
              <a:t>t</a:t>
            </a:r>
            <a:r>
              <a:rPr lang="tr-TR" sz="900" b="1" i="1">
                <a:solidFill>
                  <a:srgbClr val="0000FF"/>
                </a:solidFill>
              </a:rPr>
              <a:t>UĞLA </a:t>
            </a:r>
            <a:r>
              <a:rPr lang="tr-TR" sz="900" b="1" i="1">
                <a:solidFill>
                  <a:srgbClr val="FF0000"/>
                </a:solidFill>
              </a:rPr>
              <a:t>b</a:t>
            </a:r>
            <a:r>
              <a:rPr lang="tr-TR" sz="900" b="1" i="1">
                <a:solidFill>
                  <a:srgbClr val="0000FF"/>
                </a:solidFill>
              </a:rPr>
              <a:t>İR </a:t>
            </a:r>
            <a:r>
              <a:rPr lang="tr-TR" sz="900" b="1" i="1">
                <a:solidFill>
                  <a:srgbClr val="FF0000"/>
                </a:solidFill>
              </a:rPr>
              <a:t>d</a:t>
            </a:r>
            <a:r>
              <a:rPr lang="tr-TR" sz="900" b="1" i="1">
                <a:solidFill>
                  <a:srgbClr val="0000FF"/>
                </a:solidFill>
              </a:rPr>
              <a:t>ENEYİM, </a:t>
            </a:r>
            <a:r>
              <a:rPr lang="tr-TR" sz="900" b="1" i="1">
                <a:solidFill>
                  <a:srgbClr val="FF0000"/>
                </a:solidFill>
              </a:rPr>
              <a:t>h</a:t>
            </a:r>
            <a:r>
              <a:rPr lang="tr-TR" sz="900" b="1" i="1">
                <a:solidFill>
                  <a:srgbClr val="0000FF"/>
                </a:solidFill>
              </a:rPr>
              <a:t>ER </a:t>
            </a:r>
            <a:r>
              <a:rPr lang="tr-TR" sz="900" b="1" i="1">
                <a:solidFill>
                  <a:srgbClr val="FF0000"/>
                </a:solidFill>
              </a:rPr>
              <a:t>s</a:t>
            </a:r>
            <a:r>
              <a:rPr lang="tr-TR" sz="900" b="1" i="1">
                <a:solidFill>
                  <a:srgbClr val="0000FF"/>
                </a:solidFill>
              </a:rPr>
              <a:t>ATIR </a:t>
            </a:r>
            <a:r>
              <a:rPr lang="tr-TR" sz="900" b="1" i="1">
                <a:solidFill>
                  <a:srgbClr val="FF0000"/>
                </a:solidFill>
              </a:rPr>
              <a:t>b</a:t>
            </a:r>
            <a:r>
              <a:rPr lang="tr-TR" sz="900" b="1" i="1">
                <a:solidFill>
                  <a:srgbClr val="0000FF"/>
                </a:solidFill>
              </a:rPr>
              <a:t>İR </a:t>
            </a:r>
            <a:r>
              <a:rPr lang="tr-TR" sz="900" b="1" i="1">
                <a:solidFill>
                  <a:srgbClr val="FF0000"/>
                </a:solidFill>
              </a:rPr>
              <a:t>ç</a:t>
            </a:r>
            <a:r>
              <a:rPr lang="tr-TR" sz="900" b="1" i="1">
                <a:solidFill>
                  <a:srgbClr val="0000FF"/>
                </a:solidFill>
              </a:rPr>
              <a:t>ÖZÜM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Bar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16" name="RedAccent"/>
          <p:cNvSpPr/>
          <p:nvPr/>
        </p:nvSpPr>
        <p:spPr>
          <a:xfrm>
            <a:off x="0" y="0"/>
            <a:ext cx="96106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Badge"/>
          <p:cNvSpPr/>
          <p:nvPr/>
        </p:nvSpPr>
        <p:spPr>
          <a:xfrm>
            <a:off x="457200" y="274320"/>
            <a:ext cx="1280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FFFFFF"/>
                </a:solidFill>
                <a:latin typeface="Calibri" pitchFamily="34" charset="0"/>
              </a:rPr>
              <a:t>ISL001</a:t>
            </a:r>
          </a:p>
        </p:txBody>
      </p:sp>
      <p:sp>
        <p:nvSpPr>
          <p:cNvPr id="4" name="Title"/>
          <p:cNvSpPr/>
          <p:nvPr/>
        </p:nvSpPr>
        <p:spPr>
          <a:xfrm>
            <a:off x="1920240" y="182880"/>
            <a:ext cx="6261735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2600" b="1">
                <a:solidFill>
                  <a:srgbClr val="212121"/>
                </a:solidFill>
                <a:latin typeface="Trebuchet MS" pitchFamily="34" charset="0"/>
              </a:rPr>
              <a:t>Kullanıcı ≠ Personel</a:t>
            </a:r>
          </a:p>
        </p:txBody>
      </p:sp>
      <p:sp>
        <p:nvSpPr>
          <p:cNvPr id="5" name="Subtitle"/>
          <p:cNvSpPr/>
          <p:nvPr/>
        </p:nvSpPr>
        <p:spPr>
          <a:xfrm>
            <a:off x="1190625" y="729615"/>
            <a:ext cx="6410325" cy="2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1200" b="1">
                <a:solidFill>
                  <a:srgbClr val="37474F"/>
                </a:solidFill>
                <a:latin typeface="Calibri" pitchFamily="34" charset="0"/>
              </a:rPr>
              <a:t>Lisans kontrolü ve personel takibi ayrı çalışır — işlem şeffaflığı tam sağlanır.</a:t>
            </a:r>
          </a:p>
        </p:txBody>
      </p:sp>
      <p:sp>
        <p:nvSpPr>
          <p:cNvPr id="6" name="Tagline"/>
          <p:cNvSpPr/>
          <p:nvPr/>
        </p:nvSpPr>
        <p:spPr>
          <a:xfrm>
            <a:off x="457200" y="1100000"/>
            <a:ext cx="4600000" cy="7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tr-TR" sz="2000" b="1" dirty="0">
                <a:solidFill>
                  <a:srgbClr val="1565C0"/>
                </a:solidFill>
                <a:latin typeface="Trebuchet MS" pitchFamily="34" charset="0"/>
              </a:rPr>
              <a:t>Tek lisans, sınırsız personel takibi.</a:t>
            </a:r>
          </a:p>
        </p:txBody>
      </p:sp>
      <p:sp>
        <p:nvSpPr>
          <p:cNvPr id="7" name="Features"/>
          <p:cNvSpPr/>
          <p:nvPr/>
        </p:nvSpPr>
        <p:spPr>
          <a:xfrm>
            <a:off x="457200" y="1850000"/>
            <a:ext cx="2747639" cy="28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tr-TR" sz="1200" b="1" dirty="0">
                <a:solidFill>
                  <a:srgbClr val="1565C0"/>
                </a:solidFill>
                <a:latin typeface="Calibri" pitchFamily="34" charset="0"/>
              </a:rPr>
              <a:t>5 kullanıcı lisansı, 1000 personel</a:t>
            </a:r>
          </a:p>
          <a:p>
            <a:pPr marL="0" indent="0">
              <a:buNone/>
            </a:pPr>
            <a:r>
              <a:rPr lang="tr-TR" sz="1100" dirty="0">
                <a:solidFill>
                  <a:srgbClr val="37474F"/>
                </a:solidFill>
                <a:latin typeface="Calibri" pitchFamily="34" charset="0"/>
              </a:rPr>
              <a:t>Aktif oturum sayısı lisansla sınırlıdır, ancak sisteme tanımlı personel sayısı sınırsızdır.</a:t>
            </a:r>
          </a:p>
          <a:p>
            <a:pPr marL="0" indent="0">
              <a:buNone/>
            </a:pPr>
            <a:endParaRPr lang="tr-TR" sz="600" dirty="0"/>
          </a:p>
          <a:p>
            <a:pPr marL="0" indent="0">
              <a:buNone/>
            </a:pPr>
            <a:r>
              <a:rPr lang="tr-TR" sz="1200" b="1" dirty="0">
                <a:solidFill>
                  <a:srgbClr val="1565C0"/>
                </a:solidFill>
                <a:latin typeface="Calibri" pitchFamily="34" charset="0"/>
              </a:rPr>
              <a:t>Kim sattı, kim tahsil etti?</a:t>
            </a:r>
          </a:p>
          <a:p>
            <a:pPr marL="0" indent="0">
              <a:buNone/>
            </a:pPr>
            <a:r>
              <a:rPr lang="tr-TR" sz="1100" dirty="0">
                <a:solidFill>
                  <a:srgbClr val="37474F"/>
                </a:solidFill>
                <a:latin typeface="Calibri" pitchFamily="34" charset="0"/>
              </a:rPr>
              <a:t>Her işlem personel bazlı loglanır. Hesap kapatmada kimin ne yaptığı net görünür.</a:t>
            </a:r>
          </a:p>
          <a:p>
            <a:pPr marL="0" indent="0">
              <a:buNone/>
            </a:pPr>
            <a:endParaRPr lang="tr-TR" sz="600" dirty="0"/>
          </a:p>
          <a:p>
            <a:pPr marL="0" indent="0">
              <a:buNone/>
            </a:pPr>
            <a:r>
              <a:rPr lang="tr-TR" sz="1200" b="1" dirty="0">
                <a:solidFill>
                  <a:srgbClr val="1565C0"/>
                </a:solidFill>
                <a:latin typeface="Calibri" pitchFamily="34" charset="0"/>
              </a:rPr>
              <a:t>Log karışıklığına son</a:t>
            </a:r>
          </a:p>
          <a:p>
            <a:pPr marL="0" indent="0">
              <a:buNone/>
            </a:pPr>
            <a:r>
              <a:rPr lang="tr-TR" sz="1100" dirty="0">
                <a:solidFill>
                  <a:srgbClr val="37474F"/>
                </a:solidFill>
                <a:latin typeface="Calibri" pitchFamily="34" charset="0"/>
              </a:rPr>
              <a:t>Online aktif kullanıcı sayısı anlık izlenir, yetkisiz erişim engellenir.</a:t>
            </a:r>
          </a:p>
        </p:txBody>
      </p:sp>
      <p:sp>
        <p:nvSpPr>
          <p:cNvPr id="11" name="ContactBar"/>
          <p:cNvSpPr/>
          <p:nvPr/>
        </p:nvSpPr>
        <p:spPr>
          <a:xfrm>
            <a:off x="0" y="496824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</a:p>
        </p:txBody>
      </p:sp>
      <p:pic>
        <p:nvPicPr>
          <p:cNvPr id="12" name="eNS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" y="171450"/>
            <a:ext cx="790575" cy="770954"/>
          </a:xfrm>
          <a:prstGeom prst="rect">
            <a:avLst/>
          </a:prstGeom>
        </p:spPr>
      </p:pic>
      <p:sp>
        <p:nvSpPr>
          <p:cNvPr id="14" name="eNS Web"/>
          <p:cNvSpPr txBox="1"/>
          <p:nvPr/>
        </p:nvSpPr>
        <p:spPr>
          <a:xfrm rot="16200000">
            <a:off x="-1013341" y="2361853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1565C0"/>
                </a:solidFill>
              </a:rPr>
              <a:t>www.ensrobotics.com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E270E9AA-8A92-76B0-DF47-6DB2787C4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651" y="1544982"/>
            <a:ext cx="4403324" cy="3264138"/>
          </a:xfrm>
          <a:prstGeom prst="rect">
            <a:avLst/>
          </a:prstGeom>
        </p:spPr>
      </p:pic>
      <p:sp>
        <p:nvSpPr>
          <p:cNvPr id="201" name="Slogan"/>
          <p:cNvSpPr txBox="1"/>
          <p:nvPr/>
        </p:nvSpPr>
        <p:spPr>
          <a:xfrm>
            <a:off x="4944000" y="50000"/>
            <a:ext cx="4100000" cy="3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r"/>
            <a:r>
              <a:rPr lang="tr-TR" sz="900" b="1" i="1" dirty="0">
                <a:solidFill>
                  <a:srgbClr val="FF0000"/>
                </a:solidFill>
              </a:rPr>
              <a:t>h</a:t>
            </a:r>
            <a:r>
              <a:rPr lang="tr-TR" sz="900" b="1" i="1" dirty="0">
                <a:solidFill>
                  <a:srgbClr val="0000FF"/>
                </a:solidFill>
              </a:rPr>
              <a:t>ER </a:t>
            </a:r>
            <a:r>
              <a:rPr lang="tr-TR" sz="900" b="1" i="1" dirty="0">
                <a:solidFill>
                  <a:srgbClr val="FF0000"/>
                </a:solidFill>
              </a:rPr>
              <a:t>t</a:t>
            </a:r>
            <a:r>
              <a:rPr lang="tr-TR" sz="900" b="1" i="1" dirty="0">
                <a:solidFill>
                  <a:srgbClr val="0000FF"/>
                </a:solidFill>
              </a:rPr>
              <a:t>UĞLA </a:t>
            </a:r>
            <a:r>
              <a:rPr lang="tr-TR" sz="900" b="1" i="1" dirty="0">
                <a:solidFill>
                  <a:srgbClr val="FF0000"/>
                </a:solidFill>
              </a:rPr>
              <a:t>b</a:t>
            </a:r>
            <a:r>
              <a:rPr lang="tr-TR" sz="900" b="1" i="1" dirty="0">
                <a:solidFill>
                  <a:srgbClr val="0000FF"/>
                </a:solidFill>
              </a:rPr>
              <a:t>İR </a:t>
            </a:r>
            <a:r>
              <a:rPr lang="tr-TR" sz="900" b="1" i="1" dirty="0">
                <a:solidFill>
                  <a:srgbClr val="FF0000"/>
                </a:solidFill>
              </a:rPr>
              <a:t>d</a:t>
            </a:r>
            <a:r>
              <a:rPr lang="tr-TR" sz="900" b="1" i="1" dirty="0">
                <a:solidFill>
                  <a:srgbClr val="0000FF"/>
                </a:solidFill>
              </a:rPr>
              <a:t>ENEYİM, </a:t>
            </a:r>
            <a:r>
              <a:rPr lang="tr-TR" sz="900" b="1" i="1" dirty="0">
                <a:solidFill>
                  <a:srgbClr val="FF0000"/>
                </a:solidFill>
              </a:rPr>
              <a:t>h</a:t>
            </a:r>
            <a:r>
              <a:rPr lang="tr-TR" sz="900" b="1" i="1" dirty="0">
                <a:solidFill>
                  <a:srgbClr val="0000FF"/>
                </a:solidFill>
              </a:rPr>
              <a:t>ER </a:t>
            </a:r>
            <a:r>
              <a:rPr lang="tr-TR" sz="900" b="1" i="1" dirty="0">
                <a:solidFill>
                  <a:srgbClr val="FF0000"/>
                </a:solidFill>
              </a:rPr>
              <a:t>s</a:t>
            </a:r>
            <a:r>
              <a:rPr lang="tr-TR" sz="900" b="1" i="1" dirty="0">
                <a:solidFill>
                  <a:srgbClr val="0000FF"/>
                </a:solidFill>
              </a:rPr>
              <a:t>ATIR </a:t>
            </a:r>
            <a:r>
              <a:rPr lang="tr-TR" sz="900" b="1" i="1" dirty="0">
                <a:solidFill>
                  <a:srgbClr val="FF0000"/>
                </a:solidFill>
              </a:rPr>
              <a:t>b</a:t>
            </a:r>
            <a:r>
              <a:rPr lang="tr-TR" sz="900" b="1" i="1" dirty="0">
                <a:solidFill>
                  <a:srgbClr val="0000FF"/>
                </a:solidFill>
              </a:rPr>
              <a:t>İR </a:t>
            </a:r>
            <a:r>
              <a:rPr lang="tr-TR" sz="900" b="1" i="1" dirty="0">
                <a:solidFill>
                  <a:srgbClr val="FF0000"/>
                </a:solidFill>
              </a:rPr>
              <a:t>ç</a:t>
            </a:r>
            <a:r>
              <a:rPr lang="tr-TR" sz="900" b="1" i="1" dirty="0">
                <a:solidFill>
                  <a:srgbClr val="0000FF"/>
                </a:solidFill>
              </a:rPr>
              <a:t>ÖZÜM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Bar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16" name="RedAccent"/>
          <p:cNvSpPr/>
          <p:nvPr/>
        </p:nvSpPr>
        <p:spPr>
          <a:xfrm>
            <a:off x="0" y="0"/>
            <a:ext cx="96106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Badge"/>
          <p:cNvSpPr/>
          <p:nvPr/>
        </p:nvSpPr>
        <p:spPr>
          <a:xfrm>
            <a:off x="457200" y="274320"/>
            <a:ext cx="1280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FFFFFF"/>
                </a:solidFill>
                <a:latin typeface="Calibri" pitchFamily="34" charset="0"/>
              </a:rPr>
              <a:t>SAT002</a:t>
            </a:r>
          </a:p>
        </p:txBody>
      </p:sp>
      <p:sp>
        <p:nvSpPr>
          <p:cNvPr id="4" name="Title"/>
          <p:cNvSpPr/>
          <p:nvPr/>
        </p:nvSpPr>
        <p:spPr>
          <a:xfrm>
            <a:off x="1920240" y="182880"/>
            <a:ext cx="6261735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2600" b="1">
                <a:solidFill>
                  <a:srgbClr val="212121"/>
                </a:solidFill>
                <a:latin typeface="Trebuchet MS" pitchFamily="34" charset="0"/>
              </a:rPr>
              <a:t>Robot Kullanıcılar ile Otomasyon</a:t>
            </a:r>
          </a:p>
        </p:txBody>
      </p:sp>
      <p:sp>
        <p:nvSpPr>
          <p:cNvPr id="5" name="Subtitle"/>
          <p:cNvSpPr/>
          <p:nvPr/>
        </p:nvSpPr>
        <p:spPr>
          <a:xfrm>
            <a:off x="1190625" y="729615"/>
            <a:ext cx="6410325" cy="2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1200" b="1">
                <a:solidFill>
                  <a:srgbClr val="37474F"/>
                </a:solidFill>
                <a:latin typeface="Calibri" pitchFamily="34" charset="0"/>
              </a:rPr>
              <a:t>Ekibinizi angarya işlerden kurtarın, verimliliği artırın.</a:t>
            </a:r>
          </a:p>
        </p:txBody>
      </p:sp>
      <p:sp>
        <p:nvSpPr>
          <p:cNvPr id="6" name="Tagline"/>
          <p:cNvSpPr/>
          <p:nvPr/>
        </p:nvSpPr>
        <p:spPr>
          <a:xfrm>
            <a:off x="457200" y="1100000"/>
            <a:ext cx="8229600" cy="7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tr-TR" sz="2000" b="1">
                <a:solidFill>
                  <a:srgbClr val="1565C0"/>
                </a:solidFill>
                <a:latin typeface="Trebuchet MS" pitchFamily="34" charset="0"/>
              </a:rPr>
              <a:t>Enes: Yapay Zeka Destekli Satın Alma Asistanı</a:t>
            </a:r>
          </a:p>
        </p:txBody>
      </p:sp>
      <p:sp>
        <p:nvSpPr>
          <p:cNvPr id="7" name="Features"/>
          <p:cNvSpPr/>
          <p:nvPr/>
        </p:nvSpPr>
        <p:spPr>
          <a:xfrm>
            <a:off x="457200" y="2100000"/>
            <a:ext cx="8229600" cy="27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tr-TR" sz="1200" b="1">
                <a:solidFill>
                  <a:srgbClr val="1565C0"/>
                </a:solidFill>
                <a:latin typeface="Calibri" pitchFamily="34" charset="0"/>
              </a:rPr>
              <a:t>Otomatik Belge Okuma</a:t>
            </a:r>
          </a:p>
          <a:p>
            <a:pPr marL="0" indent="0">
              <a:buNone/>
            </a:pPr>
            <a:r>
              <a:rPr lang="tr-TR" sz="1200">
                <a:solidFill>
                  <a:srgbClr val="37474F"/>
                </a:solidFill>
                <a:latin typeface="Calibri" pitchFamily="34" charset="0"/>
              </a:rPr>
              <a:t>Tedarikçilerden gelen el yazısı, PDF ve Excel belgelerini otomatik okur, teklif olarak sisteme kaydeder.</a:t>
            </a:r>
          </a:p>
          <a:p>
            <a:pPr marL="0" indent="0">
              <a:buNone/>
            </a:pPr>
            <a:endParaRPr lang="tr-TR" sz="800"/>
          </a:p>
          <a:p>
            <a:pPr marL="0" indent="0">
              <a:buNone/>
            </a:pPr>
            <a:r>
              <a:rPr lang="tr-TR" sz="1200" b="1">
                <a:solidFill>
                  <a:srgbClr val="1565C0"/>
                </a:solidFill>
                <a:latin typeface="Calibri" pitchFamily="34" charset="0"/>
              </a:rPr>
              <a:t>Mesaj ve E-posta Takibi</a:t>
            </a:r>
          </a:p>
          <a:p>
            <a:pPr marL="0" indent="0">
              <a:buNone/>
            </a:pPr>
            <a:r>
              <a:rPr lang="tr-TR" sz="1200">
                <a:solidFill>
                  <a:srgbClr val="37474F"/>
                </a:solidFill>
                <a:latin typeface="Calibri" pitchFamily="34" charset="0"/>
              </a:rPr>
              <a:t>WhatsApp görüşmelerini ve e-posta hesaplarınızı dinleyerek gelen teklifleri otomatik işler.</a:t>
            </a:r>
          </a:p>
          <a:p>
            <a:pPr marL="0" indent="0">
              <a:buNone/>
            </a:pPr>
            <a:endParaRPr lang="tr-TR" sz="800"/>
          </a:p>
          <a:p>
            <a:pPr marL="0" indent="0">
              <a:buNone/>
            </a:pPr>
            <a:r>
              <a:rPr lang="tr-TR" sz="1200" b="1">
                <a:solidFill>
                  <a:srgbClr val="1565C0"/>
                </a:solidFill>
                <a:latin typeface="Calibri" pitchFamily="34" charset="0"/>
              </a:rPr>
              <a:t>Yeni Tedarikçi Araştırması</a:t>
            </a:r>
          </a:p>
          <a:p>
            <a:pPr marL="0" indent="0">
              <a:buNone/>
            </a:pPr>
            <a:r>
              <a:rPr lang="tr-TR" sz="1200">
                <a:solidFill>
                  <a:srgbClr val="37474F"/>
                </a:solidFill>
                <a:latin typeface="Calibri" pitchFamily="34" charset="0"/>
              </a:rPr>
              <a:t>Online mağazaları ve piyasayı tarar, uygun tedarikçileri bulur, gerekirse iletişime geçer ve pazarlık yapar.</a:t>
            </a:r>
          </a:p>
          <a:p>
            <a:pPr marL="0" indent="0">
              <a:buNone/>
            </a:pPr>
            <a:endParaRPr lang="tr-TR" sz="800"/>
          </a:p>
          <a:p>
            <a:pPr marL="0" indent="0">
              <a:buNone/>
            </a:pPr>
            <a:r>
              <a:rPr lang="tr-TR" sz="1200" b="1">
                <a:solidFill>
                  <a:srgbClr val="1565C0"/>
                </a:solidFill>
                <a:latin typeface="Calibri" pitchFamily="34" charset="0"/>
              </a:rPr>
              <a:t>7/24 Çalışma</a:t>
            </a:r>
          </a:p>
          <a:p>
            <a:pPr marL="0" indent="0">
              <a:buNone/>
            </a:pPr>
            <a:r>
              <a:rPr lang="tr-TR" sz="1200">
                <a:solidFill>
                  <a:srgbClr val="37474F"/>
                </a:solidFill>
                <a:latin typeface="Calibri" pitchFamily="34" charset="0"/>
              </a:rPr>
              <a:t>Robot kullanıcılar mesai saati tanımaz, kesintisiz çalışarak iş süreçlerinizi hızlandırır.</a:t>
            </a:r>
          </a:p>
        </p:txBody>
      </p:sp>
      <p:sp>
        <p:nvSpPr>
          <p:cNvPr id="11" name="ContactBar"/>
          <p:cNvSpPr/>
          <p:nvPr/>
        </p:nvSpPr>
        <p:spPr>
          <a:xfrm>
            <a:off x="0" y="496824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</a:p>
        </p:txBody>
      </p:sp>
      <p:pic>
        <p:nvPicPr>
          <p:cNvPr id="12" name="eNS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" y="171450"/>
            <a:ext cx="790575" cy="770954"/>
          </a:xfrm>
          <a:prstGeom prst="rect">
            <a:avLst/>
          </a:prstGeom>
        </p:spPr>
      </p:pic>
      <p:sp>
        <p:nvSpPr>
          <p:cNvPr id="14" name="eNS Web"/>
          <p:cNvSpPr txBox="1"/>
          <p:nvPr/>
        </p:nvSpPr>
        <p:spPr>
          <a:xfrm rot="16200000">
            <a:off x="-1013341" y="2361853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>
                <a:solidFill>
                  <a:srgbClr val="1565C0"/>
                </a:solidFill>
              </a:rPr>
              <a:t>www.ensrobotics.com</a:t>
            </a:r>
          </a:p>
        </p:txBody>
      </p:sp>
      <p:sp>
        <p:nvSpPr>
          <p:cNvPr id="203" name="Slogan"/>
          <p:cNvSpPr txBox="1"/>
          <p:nvPr/>
        </p:nvSpPr>
        <p:spPr>
          <a:xfrm>
            <a:off x="4944000" y="50000"/>
            <a:ext cx="4100000" cy="3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r"/>
            <a:r>
              <a:rPr lang="tr-TR" sz="900" b="1" i="1" dirty="0">
                <a:solidFill>
                  <a:srgbClr val="FF0000"/>
                </a:solidFill>
              </a:rPr>
              <a:t>h</a:t>
            </a:r>
            <a:r>
              <a:rPr lang="tr-TR" sz="900" b="1" i="1" dirty="0">
                <a:solidFill>
                  <a:srgbClr val="0000FF"/>
                </a:solidFill>
              </a:rPr>
              <a:t>ER </a:t>
            </a:r>
            <a:r>
              <a:rPr lang="tr-TR" sz="900" b="1" i="1" dirty="0">
                <a:solidFill>
                  <a:srgbClr val="FF0000"/>
                </a:solidFill>
              </a:rPr>
              <a:t>t</a:t>
            </a:r>
            <a:r>
              <a:rPr lang="tr-TR" sz="900" b="1" i="1" dirty="0">
                <a:solidFill>
                  <a:srgbClr val="0000FF"/>
                </a:solidFill>
              </a:rPr>
              <a:t>UĞLA </a:t>
            </a:r>
            <a:r>
              <a:rPr lang="tr-TR" sz="900" b="1" i="1" dirty="0">
                <a:solidFill>
                  <a:srgbClr val="FF0000"/>
                </a:solidFill>
              </a:rPr>
              <a:t>b</a:t>
            </a:r>
            <a:r>
              <a:rPr lang="tr-TR" sz="900" b="1" i="1" dirty="0">
                <a:solidFill>
                  <a:srgbClr val="0000FF"/>
                </a:solidFill>
              </a:rPr>
              <a:t>İR </a:t>
            </a:r>
            <a:r>
              <a:rPr lang="tr-TR" sz="900" b="1" i="1" dirty="0">
                <a:solidFill>
                  <a:srgbClr val="FF0000"/>
                </a:solidFill>
              </a:rPr>
              <a:t>d</a:t>
            </a:r>
            <a:r>
              <a:rPr lang="tr-TR" sz="900" b="1" i="1" dirty="0">
                <a:solidFill>
                  <a:srgbClr val="0000FF"/>
                </a:solidFill>
              </a:rPr>
              <a:t>ENEYİM, </a:t>
            </a:r>
            <a:r>
              <a:rPr lang="tr-TR" sz="900" b="1" i="1" dirty="0">
                <a:solidFill>
                  <a:srgbClr val="FF0000"/>
                </a:solidFill>
              </a:rPr>
              <a:t>h</a:t>
            </a:r>
            <a:r>
              <a:rPr lang="tr-TR" sz="900" b="1" i="1" dirty="0">
                <a:solidFill>
                  <a:srgbClr val="0000FF"/>
                </a:solidFill>
              </a:rPr>
              <a:t>ER </a:t>
            </a:r>
            <a:r>
              <a:rPr lang="tr-TR" sz="900" b="1" i="1" dirty="0">
                <a:solidFill>
                  <a:srgbClr val="FF0000"/>
                </a:solidFill>
              </a:rPr>
              <a:t>s</a:t>
            </a:r>
            <a:r>
              <a:rPr lang="tr-TR" sz="900" b="1" i="1" dirty="0">
                <a:solidFill>
                  <a:srgbClr val="0000FF"/>
                </a:solidFill>
              </a:rPr>
              <a:t>ATIR </a:t>
            </a:r>
            <a:r>
              <a:rPr lang="tr-TR" sz="900" b="1" i="1" dirty="0">
                <a:solidFill>
                  <a:srgbClr val="FF0000"/>
                </a:solidFill>
              </a:rPr>
              <a:t>b</a:t>
            </a:r>
            <a:r>
              <a:rPr lang="tr-TR" sz="900" b="1" i="1" dirty="0">
                <a:solidFill>
                  <a:srgbClr val="0000FF"/>
                </a:solidFill>
              </a:rPr>
              <a:t>İR </a:t>
            </a:r>
            <a:r>
              <a:rPr lang="tr-TR" sz="900" b="1" i="1" dirty="0">
                <a:solidFill>
                  <a:srgbClr val="FF0000"/>
                </a:solidFill>
              </a:rPr>
              <a:t>ç</a:t>
            </a:r>
            <a:r>
              <a:rPr lang="tr-TR" sz="900" b="1" i="1" dirty="0">
                <a:solidFill>
                  <a:srgbClr val="0000FF"/>
                </a:solidFill>
              </a:rPr>
              <a:t>ÖZÜM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Bar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16" name="RedAccent"/>
          <p:cNvSpPr/>
          <p:nvPr/>
        </p:nvSpPr>
        <p:spPr>
          <a:xfrm>
            <a:off x="0" y="0"/>
            <a:ext cx="96106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Badge"/>
          <p:cNvSpPr/>
          <p:nvPr/>
        </p:nvSpPr>
        <p:spPr>
          <a:xfrm>
            <a:off x="457200" y="274320"/>
            <a:ext cx="1280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FFFFFF"/>
                </a:solidFill>
                <a:latin typeface="Calibri" pitchFamily="34" charset="0"/>
              </a:rPr>
              <a:t>SAT003</a:t>
            </a:r>
          </a:p>
        </p:txBody>
      </p:sp>
      <p:sp>
        <p:nvSpPr>
          <p:cNvPr id="4" name="Title"/>
          <p:cNvSpPr/>
          <p:nvPr/>
        </p:nvSpPr>
        <p:spPr>
          <a:xfrm>
            <a:off x="1920240" y="182880"/>
            <a:ext cx="6261735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2600" b="1">
                <a:solidFill>
                  <a:srgbClr val="212121"/>
                </a:solidFill>
                <a:latin typeface="Trebuchet MS" pitchFamily="34" charset="0"/>
              </a:rPr>
              <a:t>Malzeme ve Varyant Yönetimi</a:t>
            </a:r>
          </a:p>
        </p:txBody>
      </p:sp>
      <p:sp>
        <p:nvSpPr>
          <p:cNvPr id="5" name="Subtitle"/>
          <p:cNvSpPr/>
          <p:nvPr/>
        </p:nvSpPr>
        <p:spPr>
          <a:xfrm>
            <a:off x="1190625" y="729615"/>
            <a:ext cx="6410325" cy="2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1200" b="1">
                <a:solidFill>
                  <a:srgbClr val="37474F"/>
                </a:solidFill>
                <a:latin typeface="Calibri" pitchFamily="34" charset="0"/>
              </a:rPr>
              <a:t>Malzeme kartlarını eNS ile kolayca yönetin.</a:t>
            </a:r>
          </a:p>
        </p:txBody>
      </p:sp>
      <p:sp>
        <p:nvSpPr>
          <p:cNvPr id="6" name="Tagline"/>
          <p:cNvSpPr/>
          <p:nvPr/>
        </p:nvSpPr>
        <p:spPr>
          <a:xfrm>
            <a:off x="457200" y="1100000"/>
            <a:ext cx="8229600" cy="7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tr-TR" sz="2000" b="1">
                <a:solidFill>
                  <a:srgbClr val="1565C0"/>
                </a:solidFill>
                <a:latin typeface="Trebuchet MS" pitchFamily="34" charset="0"/>
              </a:rPr>
              <a:t>Gereksiz Kart Açmadan Akıllı Yönetim</a:t>
            </a:r>
          </a:p>
        </p:txBody>
      </p:sp>
      <p:sp>
        <p:nvSpPr>
          <p:cNvPr id="7" name="Features"/>
          <p:cNvSpPr/>
          <p:nvPr/>
        </p:nvSpPr>
        <p:spPr>
          <a:xfrm>
            <a:off x="457200" y="2100000"/>
            <a:ext cx="8229600" cy="27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tr-TR" sz="1200" b="1">
                <a:solidFill>
                  <a:srgbClr val="1565C0"/>
                </a:solidFill>
                <a:latin typeface="Calibri" pitchFamily="34" charset="0"/>
              </a:rPr>
              <a:t>Merkezi Malzeme Kartı Yönetimi</a:t>
            </a:r>
          </a:p>
          <a:p>
            <a:pPr marL="0" indent="0">
              <a:buNone/>
            </a:pPr>
            <a:r>
              <a:rPr lang="tr-TR" sz="1200">
                <a:solidFill>
                  <a:srgbClr val="37474F"/>
                </a:solidFill>
                <a:latin typeface="Calibri" pitchFamily="34" charset="0"/>
              </a:rPr>
              <a:t>Tüm malzeme bilgilerinizi tek bir merkezden yönetin, tekrar eden kartları önleyin.</a:t>
            </a:r>
          </a:p>
          <a:p>
            <a:pPr marL="0" indent="0">
              <a:buNone/>
            </a:pPr>
            <a:endParaRPr lang="tr-TR" sz="800"/>
          </a:p>
          <a:p>
            <a:pPr marL="0" indent="0">
              <a:buNone/>
            </a:pPr>
            <a:r>
              <a:rPr lang="tr-TR" sz="1200" b="1">
                <a:solidFill>
                  <a:srgbClr val="1565C0"/>
                </a:solidFill>
                <a:latin typeface="Calibri" pitchFamily="34" charset="0"/>
              </a:rPr>
              <a:t>Varyant Desteği</a:t>
            </a:r>
          </a:p>
          <a:p>
            <a:pPr marL="0" indent="0">
              <a:buNone/>
            </a:pPr>
            <a:r>
              <a:rPr lang="tr-TR" sz="1200">
                <a:solidFill>
                  <a:srgbClr val="37474F"/>
                </a:solidFill>
                <a:latin typeface="Calibri" pitchFamily="34" charset="0"/>
              </a:rPr>
              <a:t>Aynı ürünün farklı renk, beden ve özellik varyantlarını kolayca tanımlayın ve takip edin.</a:t>
            </a:r>
          </a:p>
          <a:p>
            <a:pPr marL="0" indent="0">
              <a:buNone/>
            </a:pPr>
            <a:endParaRPr lang="tr-TR" sz="800"/>
          </a:p>
          <a:p>
            <a:pPr marL="0" indent="0">
              <a:buNone/>
            </a:pPr>
            <a:r>
              <a:rPr lang="tr-TR" sz="1200" b="1">
                <a:solidFill>
                  <a:srgbClr val="1565C0"/>
                </a:solidFill>
                <a:latin typeface="Calibri" pitchFamily="34" charset="0"/>
              </a:rPr>
              <a:t>Gereksiz Kart Açmayın</a:t>
            </a:r>
          </a:p>
          <a:p>
            <a:pPr marL="0" indent="0">
              <a:buNone/>
            </a:pPr>
            <a:r>
              <a:rPr lang="tr-TR" sz="1200">
                <a:solidFill>
                  <a:srgbClr val="37474F"/>
                </a:solidFill>
                <a:latin typeface="Calibri" pitchFamily="34" charset="0"/>
              </a:rPr>
              <a:t>Araştırmalarınızı malzeme kartı olmadan yapın. Faturanız gelene kadar malzeme koduyla ilgilenmenize gerek yok.</a:t>
            </a:r>
          </a:p>
          <a:p>
            <a:pPr marL="0" indent="0">
              <a:buNone/>
            </a:pPr>
            <a:endParaRPr lang="tr-TR" sz="800"/>
          </a:p>
          <a:p>
            <a:pPr marL="0" indent="0">
              <a:buNone/>
            </a:pPr>
            <a:r>
              <a:rPr lang="tr-TR" sz="1200" b="1">
                <a:solidFill>
                  <a:srgbClr val="1565C0"/>
                </a:solidFill>
                <a:latin typeface="Calibri" pitchFamily="34" charset="0"/>
              </a:rPr>
              <a:t>Satın Alma Grupları</a:t>
            </a:r>
          </a:p>
          <a:p>
            <a:pPr marL="0" indent="0">
              <a:buNone/>
            </a:pPr>
            <a:r>
              <a:rPr lang="tr-TR" sz="1200">
                <a:solidFill>
                  <a:srgbClr val="37474F"/>
                </a:solidFill>
                <a:latin typeface="Calibri" pitchFamily="34" charset="0"/>
              </a:rPr>
              <a:t>Ürünleri ve malzemeleri gruplara ayırarak yönetimi kolaylaştırın.</a:t>
            </a:r>
          </a:p>
        </p:txBody>
      </p:sp>
      <p:sp>
        <p:nvSpPr>
          <p:cNvPr id="11" name="ContactBar"/>
          <p:cNvSpPr/>
          <p:nvPr/>
        </p:nvSpPr>
        <p:spPr>
          <a:xfrm>
            <a:off x="0" y="496824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</a:p>
        </p:txBody>
      </p:sp>
      <p:pic>
        <p:nvPicPr>
          <p:cNvPr id="12" name="eNS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" y="171450"/>
            <a:ext cx="790575" cy="770954"/>
          </a:xfrm>
          <a:prstGeom prst="rect">
            <a:avLst/>
          </a:prstGeom>
        </p:spPr>
      </p:pic>
      <p:sp>
        <p:nvSpPr>
          <p:cNvPr id="14" name="eNS Web"/>
          <p:cNvSpPr txBox="1"/>
          <p:nvPr/>
        </p:nvSpPr>
        <p:spPr>
          <a:xfrm rot="16200000">
            <a:off x="-1013341" y="2361853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>
                <a:solidFill>
                  <a:srgbClr val="1565C0"/>
                </a:solidFill>
              </a:rPr>
              <a:t>www.ensrobotics.com</a:t>
            </a:r>
          </a:p>
        </p:txBody>
      </p:sp>
      <p:sp>
        <p:nvSpPr>
          <p:cNvPr id="204" name="Slogan"/>
          <p:cNvSpPr txBox="1"/>
          <p:nvPr/>
        </p:nvSpPr>
        <p:spPr>
          <a:xfrm>
            <a:off x="4944000" y="50000"/>
            <a:ext cx="4100000" cy="3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r"/>
            <a:r>
              <a:rPr lang="tr-TR" sz="900" b="1" i="1" dirty="0">
                <a:solidFill>
                  <a:srgbClr val="FF0000"/>
                </a:solidFill>
              </a:rPr>
              <a:t>h</a:t>
            </a:r>
            <a:r>
              <a:rPr lang="tr-TR" sz="900" b="1" i="1" dirty="0">
                <a:solidFill>
                  <a:srgbClr val="0000FF"/>
                </a:solidFill>
              </a:rPr>
              <a:t>ER </a:t>
            </a:r>
            <a:r>
              <a:rPr lang="tr-TR" sz="900" b="1" i="1" dirty="0">
                <a:solidFill>
                  <a:srgbClr val="FF0000"/>
                </a:solidFill>
              </a:rPr>
              <a:t>t</a:t>
            </a:r>
            <a:r>
              <a:rPr lang="tr-TR" sz="900" b="1" i="1" dirty="0">
                <a:solidFill>
                  <a:srgbClr val="0000FF"/>
                </a:solidFill>
              </a:rPr>
              <a:t>UĞLA </a:t>
            </a:r>
            <a:r>
              <a:rPr lang="tr-TR" sz="900" b="1" i="1" dirty="0">
                <a:solidFill>
                  <a:srgbClr val="FF0000"/>
                </a:solidFill>
              </a:rPr>
              <a:t>b</a:t>
            </a:r>
            <a:r>
              <a:rPr lang="tr-TR" sz="900" b="1" i="1" dirty="0">
                <a:solidFill>
                  <a:srgbClr val="0000FF"/>
                </a:solidFill>
              </a:rPr>
              <a:t>İR </a:t>
            </a:r>
            <a:r>
              <a:rPr lang="tr-TR" sz="900" b="1" i="1" dirty="0">
                <a:solidFill>
                  <a:srgbClr val="FF0000"/>
                </a:solidFill>
              </a:rPr>
              <a:t>d</a:t>
            </a:r>
            <a:r>
              <a:rPr lang="tr-TR" sz="900" b="1" i="1" dirty="0">
                <a:solidFill>
                  <a:srgbClr val="0000FF"/>
                </a:solidFill>
              </a:rPr>
              <a:t>ENEYİM, </a:t>
            </a:r>
            <a:r>
              <a:rPr lang="tr-TR" sz="900" b="1" i="1" dirty="0">
                <a:solidFill>
                  <a:srgbClr val="FF0000"/>
                </a:solidFill>
              </a:rPr>
              <a:t>h</a:t>
            </a:r>
            <a:r>
              <a:rPr lang="tr-TR" sz="900" b="1" i="1" dirty="0">
                <a:solidFill>
                  <a:srgbClr val="0000FF"/>
                </a:solidFill>
              </a:rPr>
              <a:t>ER </a:t>
            </a:r>
            <a:r>
              <a:rPr lang="tr-TR" sz="900" b="1" i="1" dirty="0">
                <a:solidFill>
                  <a:srgbClr val="FF0000"/>
                </a:solidFill>
              </a:rPr>
              <a:t>s</a:t>
            </a:r>
            <a:r>
              <a:rPr lang="tr-TR" sz="900" b="1" i="1" dirty="0">
                <a:solidFill>
                  <a:srgbClr val="0000FF"/>
                </a:solidFill>
              </a:rPr>
              <a:t>ATIR </a:t>
            </a:r>
            <a:r>
              <a:rPr lang="tr-TR" sz="900" b="1" i="1" dirty="0">
                <a:solidFill>
                  <a:srgbClr val="FF0000"/>
                </a:solidFill>
              </a:rPr>
              <a:t>b</a:t>
            </a:r>
            <a:r>
              <a:rPr lang="tr-TR" sz="900" b="1" i="1" dirty="0">
                <a:solidFill>
                  <a:srgbClr val="0000FF"/>
                </a:solidFill>
              </a:rPr>
              <a:t>İR </a:t>
            </a:r>
            <a:r>
              <a:rPr lang="tr-TR" sz="900" b="1" i="1" dirty="0">
                <a:solidFill>
                  <a:srgbClr val="FF0000"/>
                </a:solidFill>
              </a:rPr>
              <a:t>ç</a:t>
            </a:r>
            <a:r>
              <a:rPr lang="tr-TR" sz="900" b="1" i="1" dirty="0">
                <a:solidFill>
                  <a:srgbClr val="0000FF"/>
                </a:solidFill>
              </a:rPr>
              <a:t>ÖZÜM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Bar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16" name="RedAccent"/>
          <p:cNvSpPr/>
          <p:nvPr/>
        </p:nvSpPr>
        <p:spPr>
          <a:xfrm>
            <a:off x="0" y="0"/>
            <a:ext cx="96106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Badge"/>
          <p:cNvSpPr/>
          <p:nvPr/>
        </p:nvSpPr>
        <p:spPr>
          <a:xfrm>
            <a:off x="457200" y="274320"/>
            <a:ext cx="1280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FFFFFF"/>
                </a:solidFill>
                <a:latin typeface="Calibri" pitchFamily="34" charset="0"/>
              </a:rPr>
              <a:t>SAT004</a:t>
            </a:r>
          </a:p>
        </p:txBody>
      </p:sp>
      <p:sp>
        <p:nvSpPr>
          <p:cNvPr id="4" name="Title"/>
          <p:cNvSpPr/>
          <p:nvPr/>
        </p:nvSpPr>
        <p:spPr>
          <a:xfrm>
            <a:off x="1920240" y="182880"/>
            <a:ext cx="6261735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2600" b="1">
                <a:solidFill>
                  <a:srgbClr val="212121"/>
                </a:solidFill>
                <a:latin typeface="Trebuchet MS" pitchFamily="34" charset="0"/>
              </a:rPr>
              <a:t>Tedarikçi Yönetimi</a:t>
            </a:r>
          </a:p>
        </p:txBody>
      </p:sp>
      <p:sp>
        <p:nvSpPr>
          <p:cNvPr id="5" name="Subtitle"/>
          <p:cNvSpPr/>
          <p:nvPr/>
        </p:nvSpPr>
        <p:spPr>
          <a:xfrm>
            <a:off x="1190625" y="729615"/>
            <a:ext cx="6410325" cy="2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1200" b="1">
                <a:solidFill>
                  <a:srgbClr val="37474F"/>
                </a:solidFill>
                <a:latin typeface="Calibri" pitchFamily="34" charset="0"/>
              </a:rPr>
              <a:t>Doğru tedarikçi, doğru fiyat ile maliyetlerinizi optimize edin.</a:t>
            </a:r>
          </a:p>
        </p:txBody>
      </p:sp>
      <p:sp>
        <p:nvSpPr>
          <p:cNvPr id="6" name="Tagline"/>
          <p:cNvSpPr/>
          <p:nvPr/>
        </p:nvSpPr>
        <p:spPr>
          <a:xfrm>
            <a:off x="457200" y="1100000"/>
            <a:ext cx="8229600" cy="7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tr-TR" sz="2000" b="1">
                <a:solidFill>
                  <a:srgbClr val="1565C0"/>
                </a:solidFill>
                <a:latin typeface="Trebuchet MS" pitchFamily="34" charset="0"/>
              </a:rPr>
              <a:t>Satın Alma Grupları ile Akıllı Tedarik</a:t>
            </a:r>
          </a:p>
        </p:txBody>
      </p:sp>
      <p:sp>
        <p:nvSpPr>
          <p:cNvPr id="7" name="Features"/>
          <p:cNvSpPr/>
          <p:nvPr/>
        </p:nvSpPr>
        <p:spPr>
          <a:xfrm>
            <a:off x="457200" y="2100000"/>
            <a:ext cx="8229600" cy="27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tr-TR" sz="1200" b="1">
                <a:solidFill>
                  <a:srgbClr val="1565C0"/>
                </a:solidFill>
                <a:latin typeface="Calibri" pitchFamily="34" charset="0"/>
              </a:rPr>
              <a:t>Satın Alma Grupları</a:t>
            </a:r>
          </a:p>
          <a:p>
            <a:pPr marL="0" indent="0">
              <a:buNone/>
            </a:pPr>
            <a:r>
              <a:rPr lang="tr-TR" sz="1200">
                <a:solidFill>
                  <a:srgbClr val="37474F"/>
                </a:solidFill>
                <a:latin typeface="Calibri" pitchFamily="34" charset="0"/>
              </a:rPr>
              <a:t>Ürünü ve malzemeleri tanımayanlar bile doğru fiyattan, doğru tedarikçiden teklif alabilir.</a:t>
            </a:r>
          </a:p>
          <a:p>
            <a:pPr marL="0" indent="0">
              <a:buNone/>
            </a:pPr>
            <a:endParaRPr lang="tr-TR" sz="800"/>
          </a:p>
          <a:p>
            <a:pPr marL="0" indent="0">
              <a:buNone/>
            </a:pPr>
            <a:r>
              <a:rPr lang="tr-TR" sz="1200" b="1">
                <a:solidFill>
                  <a:srgbClr val="1565C0"/>
                </a:solidFill>
                <a:latin typeface="Calibri" pitchFamily="34" charset="0"/>
              </a:rPr>
              <a:t>Tedarikçi Performans Takibi</a:t>
            </a:r>
          </a:p>
          <a:p>
            <a:pPr marL="0" indent="0">
              <a:buNone/>
            </a:pPr>
            <a:r>
              <a:rPr lang="tr-TR" sz="1200">
                <a:solidFill>
                  <a:srgbClr val="37474F"/>
                </a:solidFill>
                <a:latin typeface="Calibri" pitchFamily="34" charset="0"/>
              </a:rPr>
              <a:t>Tedarikçilerinizin teslimat süreleri, fiyat tutarlılığı ve kalite performansını takip edin.</a:t>
            </a:r>
          </a:p>
          <a:p>
            <a:pPr marL="0" indent="0">
              <a:buNone/>
            </a:pPr>
            <a:endParaRPr lang="tr-TR" sz="800"/>
          </a:p>
          <a:p>
            <a:pPr marL="0" indent="0">
              <a:buNone/>
            </a:pPr>
            <a:r>
              <a:rPr lang="tr-TR" sz="1200" b="1">
                <a:solidFill>
                  <a:srgbClr val="1565C0"/>
                </a:solidFill>
                <a:latin typeface="Calibri" pitchFamily="34" charset="0"/>
              </a:rPr>
              <a:t>Otomatik Tedarikçi Eşleştirme</a:t>
            </a:r>
          </a:p>
          <a:p>
            <a:pPr marL="0" indent="0">
              <a:buNone/>
            </a:pPr>
            <a:r>
              <a:rPr lang="tr-TR" sz="1200">
                <a:solidFill>
                  <a:srgbClr val="37474F"/>
                </a:solidFill>
                <a:latin typeface="Calibri" pitchFamily="34" charset="0"/>
              </a:rPr>
              <a:t>Malzeme gruplarına göre en uygun tedarikçiyi sistem otomatik önerir.</a:t>
            </a:r>
          </a:p>
          <a:p>
            <a:pPr marL="0" indent="0">
              <a:buNone/>
            </a:pPr>
            <a:endParaRPr lang="tr-TR" sz="800"/>
          </a:p>
          <a:p>
            <a:pPr marL="0" indent="0">
              <a:buNone/>
            </a:pPr>
            <a:r>
              <a:rPr lang="tr-TR" sz="1200" b="1">
                <a:solidFill>
                  <a:srgbClr val="1565C0"/>
                </a:solidFill>
                <a:latin typeface="Calibri" pitchFamily="34" charset="0"/>
              </a:rPr>
              <a:t>Çoklu Teklif Karşılaştırma</a:t>
            </a:r>
          </a:p>
          <a:p>
            <a:pPr marL="0" indent="0">
              <a:buNone/>
            </a:pPr>
            <a:r>
              <a:rPr lang="tr-TR" sz="1200">
                <a:solidFill>
                  <a:srgbClr val="37474F"/>
                </a:solidFill>
                <a:latin typeface="Calibri" pitchFamily="34" charset="0"/>
              </a:rPr>
              <a:t>Farklı tedarikçilerden gelen teklifleri yan yana karşılaştırarak en avantajlı seçimi yapın.</a:t>
            </a:r>
          </a:p>
        </p:txBody>
      </p:sp>
      <p:sp>
        <p:nvSpPr>
          <p:cNvPr id="11" name="ContactBar"/>
          <p:cNvSpPr/>
          <p:nvPr/>
        </p:nvSpPr>
        <p:spPr>
          <a:xfrm>
            <a:off x="0" y="496824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</a:p>
        </p:txBody>
      </p:sp>
      <p:pic>
        <p:nvPicPr>
          <p:cNvPr id="12" name="eNS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" y="171450"/>
            <a:ext cx="790575" cy="770954"/>
          </a:xfrm>
          <a:prstGeom prst="rect">
            <a:avLst/>
          </a:prstGeom>
        </p:spPr>
      </p:pic>
      <p:sp>
        <p:nvSpPr>
          <p:cNvPr id="14" name="eNS Web"/>
          <p:cNvSpPr txBox="1"/>
          <p:nvPr/>
        </p:nvSpPr>
        <p:spPr>
          <a:xfrm rot="16200000">
            <a:off x="-1013341" y="2361853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>
                <a:solidFill>
                  <a:srgbClr val="1565C0"/>
                </a:solidFill>
              </a:rPr>
              <a:t>www.ensrobotics.com</a:t>
            </a:r>
          </a:p>
        </p:txBody>
      </p:sp>
      <p:sp>
        <p:nvSpPr>
          <p:cNvPr id="205" name="Slogan"/>
          <p:cNvSpPr txBox="1"/>
          <p:nvPr/>
        </p:nvSpPr>
        <p:spPr>
          <a:xfrm>
            <a:off x="4944000" y="50000"/>
            <a:ext cx="4100000" cy="3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r"/>
            <a:r>
              <a:rPr lang="tr-TR" sz="900" b="1" i="1" dirty="0">
                <a:solidFill>
                  <a:srgbClr val="FF0000"/>
                </a:solidFill>
              </a:rPr>
              <a:t>h</a:t>
            </a:r>
            <a:r>
              <a:rPr lang="tr-TR" sz="900" b="1" i="1" dirty="0">
                <a:solidFill>
                  <a:srgbClr val="0000FF"/>
                </a:solidFill>
              </a:rPr>
              <a:t>ER </a:t>
            </a:r>
            <a:r>
              <a:rPr lang="tr-TR" sz="900" b="1" i="1" dirty="0">
                <a:solidFill>
                  <a:srgbClr val="FF0000"/>
                </a:solidFill>
              </a:rPr>
              <a:t>t</a:t>
            </a:r>
            <a:r>
              <a:rPr lang="tr-TR" sz="900" b="1" i="1" dirty="0">
                <a:solidFill>
                  <a:srgbClr val="0000FF"/>
                </a:solidFill>
              </a:rPr>
              <a:t>UĞLA </a:t>
            </a:r>
            <a:r>
              <a:rPr lang="tr-TR" sz="900" b="1" i="1" dirty="0">
                <a:solidFill>
                  <a:srgbClr val="FF0000"/>
                </a:solidFill>
              </a:rPr>
              <a:t>b</a:t>
            </a:r>
            <a:r>
              <a:rPr lang="tr-TR" sz="900" b="1" i="1" dirty="0">
                <a:solidFill>
                  <a:srgbClr val="0000FF"/>
                </a:solidFill>
              </a:rPr>
              <a:t>İR </a:t>
            </a:r>
            <a:r>
              <a:rPr lang="tr-TR" sz="900" b="1" i="1" dirty="0">
                <a:solidFill>
                  <a:srgbClr val="FF0000"/>
                </a:solidFill>
              </a:rPr>
              <a:t>d</a:t>
            </a:r>
            <a:r>
              <a:rPr lang="tr-TR" sz="900" b="1" i="1" dirty="0">
                <a:solidFill>
                  <a:srgbClr val="0000FF"/>
                </a:solidFill>
              </a:rPr>
              <a:t>ENEYİM, </a:t>
            </a:r>
            <a:r>
              <a:rPr lang="tr-TR" sz="900" b="1" i="1" dirty="0">
                <a:solidFill>
                  <a:srgbClr val="FF0000"/>
                </a:solidFill>
              </a:rPr>
              <a:t>h</a:t>
            </a:r>
            <a:r>
              <a:rPr lang="tr-TR" sz="900" b="1" i="1" dirty="0">
                <a:solidFill>
                  <a:srgbClr val="0000FF"/>
                </a:solidFill>
              </a:rPr>
              <a:t>ER </a:t>
            </a:r>
            <a:r>
              <a:rPr lang="tr-TR" sz="900" b="1" i="1" dirty="0">
                <a:solidFill>
                  <a:srgbClr val="FF0000"/>
                </a:solidFill>
              </a:rPr>
              <a:t>s</a:t>
            </a:r>
            <a:r>
              <a:rPr lang="tr-TR" sz="900" b="1" i="1" dirty="0">
                <a:solidFill>
                  <a:srgbClr val="0000FF"/>
                </a:solidFill>
              </a:rPr>
              <a:t>ATIR </a:t>
            </a:r>
            <a:r>
              <a:rPr lang="tr-TR" sz="900" b="1" i="1" dirty="0">
                <a:solidFill>
                  <a:srgbClr val="FF0000"/>
                </a:solidFill>
              </a:rPr>
              <a:t>b</a:t>
            </a:r>
            <a:r>
              <a:rPr lang="tr-TR" sz="900" b="1" i="1" dirty="0">
                <a:solidFill>
                  <a:srgbClr val="0000FF"/>
                </a:solidFill>
              </a:rPr>
              <a:t>İR </a:t>
            </a:r>
            <a:r>
              <a:rPr lang="tr-TR" sz="900" b="1" i="1" dirty="0">
                <a:solidFill>
                  <a:srgbClr val="FF0000"/>
                </a:solidFill>
              </a:rPr>
              <a:t>ç</a:t>
            </a:r>
            <a:r>
              <a:rPr lang="tr-TR" sz="900" b="1" i="1" dirty="0">
                <a:solidFill>
                  <a:srgbClr val="0000FF"/>
                </a:solidFill>
              </a:rPr>
              <a:t>ÖZÜM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Bar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16" name="RedAccent"/>
          <p:cNvSpPr/>
          <p:nvPr/>
        </p:nvSpPr>
        <p:spPr>
          <a:xfrm>
            <a:off x="0" y="0"/>
            <a:ext cx="96106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Badge"/>
          <p:cNvSpPr/>
          <p:nvPr/>
        </p:nvSpPr>
        <p:spPr>
          <a:xfrm>
            <a:off x="457200" y="274320"/>
            <a:ext cx="1280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FFFFFF"/>
                </a:solidFill>
                <a:latin typeface="Calibri" pitchFamily="34" charset="0"/>
              </a:rPr>
              <a:t>SAT005</a:t>
            </a:r>
          </a:p>
        </p:txBody>
      </p:sp>
      <p:sp>
        <p:nvSpPr>
          <p:cNvPr id="4" name="Title"/>
          <p:cNvSpPr/>
          <p:nvPr/>
        </p:nvSpPr>
        <p:spPr>
          <a:xfrm>
            <a:off x="1920240" y="182880"/>
            <a:ext cx="6261735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2600" b="1">
                <a:solidFill>
                  <a:srgbClr val="212121"/>
                </a:solidFill>
                <a:latin typeface="Trebuchet MS" pitchFamily="34" charset="0"/>
              </a:rPr>
              <a:t>Teklif Yönetimi</a:t>
            </a:r>
          </a:p>
        </p:txBody>
      </p:sp>
      <p:sp>
        <p:nvSpPr>
          <p:cNvPr id="5" name="Subtitle"/>
          <p:cNvSpPr/>
          <p:nvPr/>
        </p:nvSpPr>
        <p:spPr>
          <a:xfrm>
            <a:off x="1190625" y="729615"/>
            <a:ext cx="6410325" cy="2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1200" b="1">
                <a:solidFill>
                  <a:srgbClr val="37474F"/>
                </a:solidFill>
                <a:latin typeface="Calibri" pitchFamily="34" charset="0"/>
              </a:rPr>
              <a:t>Teklif süreçlerinizi baştan sona dijitalleştirin.</a:t>
            </a:r>
          </a:p>
        </p:txBody>
      </p:sp>
      <p:sp>
        <p:nvSpPr>
          <p:cNvPr id="6" name="Tagline"/>
          <p:cNvSpPr/>
          <p:nvPr/>
        </p:nvSpPr>
        <p:spPr>
          <a:xfrm>
            <a:off x="457200" y="1100000"/>
            <a:ext cx="8229600" cy="7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tr-TR" sz="2000" b="1">
                <a:solidFill>
                  <a:srgbClr val="1565C0"/>
                </a:solidFill>
                <a:latin typeface="Trebuchet MS" pitchFamily="34" charset="0"/>
              </a:rPr>
              <a:t>Tek Tuşla Teklif, Otomatik Karşılaştırma</a:t>
            </a:r>
          </a:p>
        </p:txBody>
      </p:sp>
      <p:sp>
        <p:nvSpPr>
          <p:cNvPr id="7" name="Features"/>
          <p:cNvSpPr/>
          <p:nvPr/>
        </p:nvSpPr>
        <p:spPr>
          <a:xfrm>
            <a:off x="457200" y="2100000"/>
            <a:ext cx="8229600" cy="27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tr-TR" sz="1200" b="1">
                <a:solidFill>
                  <a:srgbClr val="1565C0"/>
                </a:solidFill>
                <a:latin typeface="Calibri" pitchFamily="34" charset="0"/>
              </a:rPr>
              <a:t>Kolay Teklif Gönderimi</a:t>
            </a:r>
          </a:p>
          <a:p>
            <a:pPr marL="0" indent="0">
              <a:buNone/>
            </a:pPr>
            <a:r>
              <a:rPr lang="tr-TR" sz="1200">
                <a:solidFill>
                  <a:srgbClr val="37474F"/>
                </a:solidFill>
                <a:latin typeface="Calibri" pitchFamily="34" charset="0"/>
              </a:rPr>
              <a:t>Teklif taleplerinizi WhatsApp veya e-posta ile hızlıca gönderin.</a:t>
            </a:r>
          </a:p>
          <a:p>
            <a:pPr marL="0" indent="0">
              <a:buNone/>
            </a:pPr>
            <a:endParaRPr lang="tr-TR" sz="800"/>
          </a:p>
          <a:p>
            <a:pPr marL="0" indent="0">
              <a:buNone/>
            </a:pPr>
            <a:r>
              <a:rPr lang="tr-TR" sz="1200" b="1">
                <a:solidFill>
                  <a:srgbClr val="1565C0"/>
                </a:solidFill>
                <a:latin typeface="Calibri" pitchFamily="34" charset="0"/>
              </a:rPr>
              <a:t>Otomatik Teklif Kaydı</a:t>
            </a:r>
          </a:p>
          <a:p>
            <a:pPr marL="0" indent="0">
              <a:buNone/>
            </a:pPr>
            <a:r>
              <a:rPr lang="tr-TR" sz="1200">
                <a:solidFill>
                  <a:srgbClr val="37474F"/>
                </a:solidFill>
                <a:latin typeface="Calibri" pitchFamily="34" charset="0"/>
              </a:rPr>
              <a:t>Tedarikçilerden gelen teklifleri Enes otomatik okuyup sisteme kaydeder.</a:t>
            </a:r>
          </a:p>
          <a:p>
            <a:pPr marL="0" indent="0">
              <a:buNone/>
            </a:pPr>
            <a:endParaRPr lang="tr-TR" sz="800"/>
          </a:p>
          <a:p>
            <a:pPr marL="0" indent="0">
              <a:buNone/>
            </a:pPr>
            <a:r>
              <a:rPr lang="tr-TR" sz="1200" b="1">
                <a:solidFill>
                  <a:srgbClr val="1565C0"/>
                </a:solidFill>
                <a:latin typeface="Calibri" pitchFamily="34" charset="0"/>
              </a:rPr>
              <a:t>Teklif Karşılaştırma</a:t>
            </a:r>
          </a:p>
          <a:p>
            <a:pPr marL="0" indent="0">
              <a:buNone/>
            </a:pPr>
            <a:r>
              <a:rPr lang="tr-TR" sz="1200">
                <a:solidFill>
                  <a:srgbClr val="37474F"/>
                </a:solidFill>
                <a:latin typeface="Calibri" pitchFamily="34" charset="0"/>
              </a:rPr>
              <a:t>Tüm teklifleri yan yana görün, en uygun fiyat ve koşulları belirleyin.</a:t>
            </a:r>
          </a:p>
        </p:txBody>
      </p:sp>
      <p:sp>
        <p:nvSpPr>
          <p:cNvPr id="11" name="ContactBar"/>
          <p:cNvSpPr/>
          <p:nvPr/>
        </p:nvSpPr>
        <p:spPr>
          <a:xfrm>
            <a:off x="0" y="496824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</a:p>
        </p:txBody>
      </p:sp>
      <p:pic>
        <p:nvPicPr>
          <p:cNvPr id="12" name="eNS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" y="171450"/>
            <a:ext cx="790575" cy="770954"/>
          </a:xfrm>
          <a:prstGeom prst="rect">
            <a:avLst/>
          </a:prstGeom>
        </p:spPr>
      </p:pic>
      <p:sp>
        <p:nvSpPr>
          <p:cNvPr id="14" name="eNS Web"/>
          <p:cNvSpPr txBox="1"/>
          <p:nvPr/>
        </p:nvSpPr>
        <p:spPr>
          <a:xfrm rot="16200000">
            <a:off x="-1013341" y="2361853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>
                <a:solidFill>
                  <a:srgbClr val="1565C0"/>
                </a:solidFill>
              </a:rPr>
              <a:t>www.ensrobotics.com</a:t>
            </a:r>
          </a:p>
        </p:txBody>
      </p:sp>
      <p:sp>
        <p:nvSpPr>
          <p:cNvPr id="206" name="Slogan"/>
          <p:cNvSpPr txBox="1"/>
          <p:nvPr/>
        </p:nvSpPr>
        <p:spPr>
          <a:xfrm>
            <a:off x="4944000" y="50000"/>
            <a:ext cx="4100000" cy="3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r"/>
            <a:r>
              <a:rPr lang="tr-TR" sz="900" b="1" i="1" dirty="0">
                <a:solidFill>
                  <a:srgbClr val="FF0000"/>
                </a:solidFill>
              </a:rPr>
              <a:t>h</a:t>
            </a:r>
            <a:r>
              <a:rPr lang="tr-TR" sz="900" b="1" i="1" dirty="0">
                <a:solidFill>
                  <a:srgbClr val="0000FF"/>
                </a:solidFill>
              </a:rPr>
              <a:t>ER </a:t>
            </a:r>
            <a:r>
              <a:rPr lang="tr-TR" sz="900" b="1" i="1" dirty="0">
                <a:solidFill>
                  <a:srgbClr val="FF0000"/>
                </a:solidFill>
              </a:rPr>
              <a:t>t</a:t>
            </a:r>
            <a:r>
              <a:rPr lang="tr-TR" sz="900" b="1" i="1" dirty="0">
                <a:solidFill>
                  <a:srgbClr val="0000FF"/>
                </a:solidFill>
              </a:rPr>
              <a:t>UĞLA </a:t>
            </a:r>
            <a:r>
              <a:rPr lang="tr-TR" sz="900" b="1" i="1" dirty="0">
                <a:solidFill>
                  <a:srgbClr val="FF0000"/>
                </a:solidFill>
              </a:rPr>
              <a:t>b</a:t>
            </a:r>
            <a:r>
              <a:rPr lang="tr-TR" sz="900" b="1" i="1" dirty="0">
                <a:solidFill>
                  <a:srgbClr val="0000FF"/>
                </a:solidFill>
              </a:rPr>
              <a:t>İR </a:t>
            </a:r>
            <a:r>
              <a:rPr lang="tr-TR" sz="900" b="1" i="1" dirty="0">
                <a:solidFill>
                  <a:srgbClr val="FF0000"/>
                </a:solidFill>
              </a:rPr>
              <a:t>d</a:t>
            </a:r>
            <a:r>
              <a:rPr lang="tr-TR" sz="900" b="1" i="1" dirty="0">
                <a:solidFill>
                  <a:srgbClr val="0000FF"/>
                </a:solidFill>
              </a:rPr>
              <a:t>ENEYİM, </a:t>
            </a:r>
            <a:r>
              <a:rPr lang="tr-TR" sz="900" b="1" i="1" dirty="0">
                <a:solidFill>
                  <a:srgbClr val="FF0000"/>
                </a:solidFill>
              </a:rPr>
              <a:t>h</a:t>
            </a:r>
            <a:r>
              <a:rPr lang="tr-TR" sz="900" b="1" i="1" dirty="0">
                <a:solidFill>
                  <a:srgbClr val="0000FF"/>
                </a:solidFill>
              </a:rPr>
              <a:t>ER </a:t>
            </a:r>
            <a:r>
              <a:rPr lang="tr-TR" sz="900" b="1" i="1" dirty="0">
                <a:solidFill>
                  <a:srgbClr val="FF0000"/>
                </a:solidFill>
              </a:rPr>
              <a:t>s</a:t>
            </a:r>
            <a:r>
              <a:rPr lang="tr-TR" sz="900" b="1" i="1" dirty="0">
                <a:solidFill>
                  <a:srgbClr val="0000FF"/>
                </a:solidFill>
              </a:rPr>
              <a:t>ATIR </a:t>
            </a:r>
            <a:r>
              <a:rPr lang="tr-TR" sz="900" b="1" i="1" dirty="0">
                <a:solidFill>
                  <a:srgbClr val="FF0000"/>
                </a:solidFill>
              </a:rPr>
              <a:t>b</a:t>
            </a:r>
            <a:r>
              <a:rPr lang="tr-TR" sz="900" b="1" i="1" dirty="0">
                <a:solidFill>
                  <a:srgbClr val="0000FF"/>
                </a:solidFill>
              </a:rPr>
              <a:t>İR </a:t>
            </a:r>
            <a:r>
              <a:rPr lang="tr-TR" sz="900" b="1" i="1" dirty="0">
                <a:solidFill>
                  <a:srgbClr val="FF0000"/>
                </a:solidFill>
              </a:rPr>
              <a:t>ç</a:t>
            </a:r>
            <a:r>
              <a:rPr lang="tr-TR" sz="900" b="1" i="1" dirty="0">
                <a:solidFill>
                  <a:srgbClr val="0000FF"/>
                </a:solidFill>
              </a:rPr>
              <a:t>ÖZÜM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Bar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16" name="RedAccent"/>
          <p:cNvSpPr/>
          <p:nvPr/>
        </p:nvSpPr>
        <p:spPr>
          <a:xfrm>
            <a:off x="0" y="0"/>
            <a:ext cx="96106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Badge"/>
          <p:cNvSpPr/>
          <p:nvPr/>
        </p:nvSpPr>
        <p:spPr>
          <a:xfrm>
            <a:off x="457200" y="274320"/>
            <a:ext cx="1280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FFFFFF"/>
                </a:solidFill>
                <a:latin typeface="Calibri" pitchFamily="34" charset="0"/>
              </a:rPr>
              <a:t>SAT006</a:t>
            </a:r>
          </a:p>
        </p:txBody>
      </p:sp>
      <p:sp>
        <p:nvSpPr>
          <p:cNvPr id="4" name="Title"/>
          <p:cNvSpPr/>
          <p:nvPr/>
        </p:nvSpPr>
        <p:spPr>
          <a:xfrm>
            <a:off x="1920240" y="182880"/>
            <a:ext cx="6261735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2600" b="1">
                <a:solidFill>
                  <a:srgbClr val="212121"/>
                </a:solidFill>
                <a:latin typeface="Trebuchet MS" pitchFamily="34" charset="0"/>
              </a:rPr>
              <a:t>Yeni Tedarikçi Keşfi</a:t>
            </a:r>
          </a:p>
        </p:txBody>
      </p:sp>
      <p:sp>
        <p:nvSpPr>
          <p:cNvPr id="5" name="Subtitle"/>
          <p:cNvSpPr/>
          <p:nvPr/>
        </p:nvSpPr>
        <p:spPr>
          <a:xfrm>
            <a:off x="1190625" y="729615"/>
            <a:ext cx="6410325" cy="2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1200" b="1">
                <a:solidFill>
                  <a:srgbClr val="37474F"/>
                </a:solidFill>
                <a:latin typeface="Calibri" pitchFamily="34" charset="0"/>
              </a:rPr>
              <a:t>Piyasadaki en iyi fırsatları kaçırmayın.</a:t>
            </a:r>
          </a:p>
        </p:txBody>
      </p:sp>
      <p:sp>
        <p:nvSpPr>
          <p:cNvPr id="6" name="Tagline"/>
          <p:cNvSpPr/>
          <p:nvPr/>
        </p:nvSpPr>
        <p:spPr>
          <a:xfrm>
            <a:off x="457200" y="1100000"/>
            <a:ext cx="8229600" cy="7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tr-TR" sz="2000" b="1">
                <a:solidFill>
                  <a:srgbClr val="1565C0"/>
                </a:solidFill>
                <a:latin typeface="Trebuchet MS" pitchFamily="34" charset="0"/>
              </a:rPr>
              <a:t>Enes ile Otomatik Tedarikçi Araştırması</a:t>
            </a:r>
          </a:p>
        </p:txBody>
      </p:sp>
      <p:sp>
        <p:nvSpPr>
          <p:cNvPr id="7" name="Features"/>
          <p:cNvSpPr/>
          <p:nvPr/>
        </p:nvSpPr>
        <p:spPr>
          <a:xfrm>
            <a:off x="457200" y="2100000"/>
            <a:ext cx="8229600" cy="27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tr-TR" sz="1200" b="1">
                <a:solidFill>
                  <a:srgbClr val="1565C0"/>
                </a:solidFill>
                <a:latin typeface="Calibri" pitchFamily="34" charset="0"/>
              </a:rPr>
              <a:t>Otomatik Firma Tarama</a:t>
            </a:r>
          </a:p>
          <a:p>
            <a:pPr marL="0" indent="0">
              <a:buNone/>
            </a:pPr>
            <a:r>
              <a:rPr lang="tr-TR" sz="1200">
                <a:solidFill>
                  <a:srgbClr val="37474F"/>
                </a:solidFill>
                <a:latin typeface="Calibri" pitchFamily="34" charset="0"/>
              </a:rPr>
              <a:t>Teklif karşılaştırma sırasında yeni tedarikçi butonuna basın, sistem uygun firmaları ve online mağazaları otomatik tarar.</a:t>
            </a:r>
          </a:p>
          <a:p>
            <a:pPr marL="0" indent="0">
              <a:buNone/>
            </a:pPr>
            <a:endParaRPr lang="tr-TR" sz="800"/>
          </a:p>
          <a:p>
            <a:pPr marL="0" indent="0">
              <a:buNone/>
            </a:pPr>
            <a:r>
              <a:rPr lang="tr-TR" sz="1200" b="1">
                <a:solidFill>
                  <a:srgbClr val="1565C0"/>
                </a:solidFill>
                <a:latin typeface="Calibri" pitchFamily="34" charset="0"/>
              </a:rPr>
              <a:t>Otomatik İletişim</a:t>
            </a:r>
          </a:p>
          <a:p>
            <a:pPr marL="0" indent="0">
              <a:buNone/>
            </a:pPr>
            <a:r>
              <a:rPr lang="tr-TR" sz="1200">
                <a:solidFill>
                  <a:srgbClr val="37474F"/>
                </a:solidFill>
                <a:latin typeface="Calibri" pitchFamily="34" charset="0"/>
              </a:rPr>
              <a:t>Bulunan tedarikçilerle iletişime geçer, fiyat ve koşulları müzakere eder.</a:t>
            </a:r>
          </a:p>
          <a:p>
            <a:pPr marL="0" indent="0">
              <a:buNone/>
            </a:pPr>
            <a:endParaRPr lang="tr-TR" sz="800"/>
          </a:p>
          <a:p>
            <a:pPr marL="0" indent="0">
              <a:buNone/>
            </a:pPr>
            <a:r>
              <a:rPr lang="tr-TR" sz="1200" b="1">
                <a:solidFill>
                  <a:srgbClr val="1565C0"/>
                </a:solidFill>
                <a:latin typeface="Calibri" pitchFamily="34" charset="0"/>
              </a:rPr>
              <a:t>Piyasa Analizi</a:t>
            </a:r>
          </a:p>
          <a:p>
            <a:pPr marL="0" indent="0">
              <a:buNone/>
            </a:pPr>
            <a:r>
              <a:rPr lang="tr-TR" sz="1200">
                <a:solidFill>
                  <a:srgbClr val="37474F"/>
                </a:solidFill>
                <a:latin typeface="Calibri" pitchFamily="34" charset="0"/>
              </a:rPr>
              <a:t>Sektörünüzdeki güncel fiyatları ve trendleri takip ederek satın alma kararlarınızı destekler.</a:t>
            </a:r>
          </a:p>
        </p:txBody>
      </p:sp>
      <p:sp>
        <p:nvSpPr>
          <p:cNvPr id="11" name="ContactBar"/>
          <p:cNvSpPr/>
          <p:nvPr/>
        </p:nvSpPr>
        <p:spPr>
          <a:xfrm>
            <a:off x="0" y="496824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</a:p>
        </p:txBody>
      </p:sp>
      <p:pic>
        <p:nvPicPr>
          <p:cNvPr id="12" name="eNS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" y="171450"/>
            <a:ext cx="790575" cy="770954"/>
          </a:xfrm>
          <a:prstGeom prst="rect">
            <a:avLst/>
          </a:prstGeom>
        </p:spPr>
      </p:pic>
      <p:sp>
        <p:nvSpPr>
          <p:cNvPr id="14" name="eNS Web"/>
          <p:cNvSpPr txBox="1"/>
          <p:nvPr/>
        </p:nvSpPr>
        <p:spPr>
          <a:xfrm rot="16200000">
            <a:off x="-1013341" y="2361853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>
                <a:solidFill>
                  <a:srgbClr val="1565C0"/>
                </a:solidFill>
              </a:rPr>
              <a:t>www.ensrobotics.com</a:t>
            </a:r>
          </a:p>
        </p:txBody>
      </p:sp>
      <p:sp>
        <p:nvSpPr>
          <p:cNvPr id="207" name="Slogan"/>
          <p:cNvSpPr txBox="1"/>
          <p:nvPr/>
        </p:nvSpPr>
        <p:spPr>
          <a:xfrm>
            <a:off x="4944000" y="50000"/>
            <a:ext cx="4100000" cy="3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r"/>
            <a:r>
              <a:rPr lang="tr-TR" sz="900" b="1" i="1" dirty="0">
                <a:solidFill>
                  <a:srgbClr val="FF0000"/>
                </a:solidFill>
              </a:rPr>
              <a:t>h</a:t>
            </a:r>
            <a:r>
              <a:rPr lang="tr-TR" sz="900" b="1" i="1" dirty="0">
                <a:solidFill>
                  <a:srgbClr val="0000FF"/>
                </a:solidFill>
              </a:rPr>
              <a:t>ER </a:t>
            </a:r>
            <a:r>
              <a:rPr lang="tr-TR" sz="900" b="1" i="1" dirty="0">
                <a:solidFill>
                  <a:srgbClr val="FF0000"/>
                </a:solidFill>
              </a:rPr>
              <a:t>t</a:t>
            </a:r>
            <a:r>
              <a:rPr lang="tr-TR" sz="900" b="1" i="1" dirty="0">
                <a:solidFill>
                  <a:srgbClr val="0000FF"/>
                </a:solidFill>
              </a:rPr>
              <a:t>UĞLA </a:t>
            </a:r>
            <a:r>
              <a:rPr lang="tr-TR" sz="900" b="1" i="1" dirty="0">
                <a:solidFill>
                  <a:srgbClr val="FF0000"/>
                </a:solidFill>
              </a:rPr>
              <a:t>b</a:t>
            </a:r>
            <a:r>
              <a:rPr lang="tr-TR" sz="900" b="1" i="1" dirty="0">
                <a:solidFill>
                  <a:srgbClr val="0000FF"/>
                </a:solidFill>
              </a:rPr>
              <a:t>İR </a:t>
            </a:r>
            <a:r>
              <a:rPr lang="tr-TR" sz="900" b="1" i="1" dirty="0">
                <a:solidFill>
                  <a:srgbClr val="FF0000"/>
                </a:solidFill>
              </a:rPr>
              <a:t>d</a:t>
            </a:r>
            <a:r>
              <a:rPr lang="tr-TR" sz="900" b="1" i="1" dirty="0">
                <a:solidFill>
                  <a:srgbClr val="0000FF"/>
                </a:solidFill>
              </a:rPr>
              <a:t>ENEYİM, </a:t>
            </a:r>
            <a:r>
              <a:rPr lang="tr-TR" sz="900" b="1" i="1" dirty="0">
                <a:solidFill>
                  <a:srgbClr val="FF0000"/>
                </a:solidFill>
              </a:rPr>
              <a:t>h</a:t>
            </a:r>
            <a:r>
              <a:rPr lang="tr-TR" sz="900" b="1" i="1" dirty="0">
                <a:solidFill>
                  <a:srgbClr val="0000FF"/>
                </a:solidFill>
              </a:rPr>
              <a:t>ER </a:t>
            </a:r>
            <a:r>
              <a:rPr lang="tr-TR" sz="900" b="1" i="1" dirty="0">
                <a:solidFill>
                  <a:srgbClr val="FF0000"/>
                </a:solidFill>
              </a:rPr>
              <a:t>s</a:t>
            </a:r>
            <a:r>
              <a:rPr lang="tr-TR" sz="900" b="1" i="1" dirty="0">
                <a:solidFill>
                  <a:srgbClr val="0000FF"/>
                </a:solidFill>
              </a:rPr>
              <a:t>ATIR </a:t>
            </a:r>
            <a:r>
              <a:rPr lang="tr-TR" sz="900" b="1" i="1" dirty="0">
                <a:solidFill>
                  <a:srgbClr val="FF0000"/>
                </a:solidFill>
              </a:rPr>
              <a:t>b</a:t>
            </a:r>
            <a:r>
              <a:rPr lang="tr-TR" sz="900" b="1" i="1" dirty="0">
                <a:solidFill>
                  <a:srgbClr val="0000FF"/>
                </a:solidFill>
              </a:rPr>
              <a:t>İR </a:t>
            </a:r>
            <a:r>
              <a:rPr lang="tr-TR" sz="900" b="1" i="1" dirty="0">
                <a:solidFill>
                  <a:srgbClr val="FF0000"/>
                </a:solidFill>
              </a:rPr>
              <a:t>ç</a:t>
            </a:r>
            <a:r>
              <a:rPr lang="tr-TR" sz="900" b="1" i="1" dirty="0">
                <a:solidFill>
                  <a:srgbClr val="0000FF"/>
                </a:solidFill>
              </a:rPr>
              <a:t>ÖZÜM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Bar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16" name="RedAccent"/>
          <p:cNvSpPr/>
          <p:nvPr/>
        </p:nvSpPr>
        <p:spPr>
          <a:xfrm>
            <a:off x="0" y="0"/>
            <a:ext cx="96106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Badge"/>
          <p:cNvSpPr/>
          <p:nvPr/>
        </p:nvSpPr>
        <p:spPr>
          <a:xfrm>
            <a:off x="457200" y="274320"/>
            <a:ext cx="1280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FFFFFF"/>
                </a:solidFill>
                <a:latin typeface="Calibri" pitchFamily="34" charset="0"/>
              </a:rPr>
              <a:t>SAT007</a:t>
            </a:r>
          </a:p>
        </p:txBody>
      </p:sp>
      <p:sp>
        <p:nvSpPr>
          <p:cNvPr id="4" name="Title"/>
          <p:cNvSpPr/>
          <p:nvPr/>
        </p:nvSpPr>
        <p:spPr>
          <a:xfrm>
            <a:off x="1920240" y="182880"/>
            <a:ext cx="6261735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2600" b="1">
                <a:solidFill>
                  <a:srgbClr val="212121"/>
                </a:solidFill>
                <a:latin typeface="Trebuchet MS" pitchFamily="34" charset="0"/>
              </a:rPr>
              <a:t>Sözleşme Yönetimi</a:t>
            </a:r>
          </a:p>
        </p:txBody>
      </p:sp>
      <p:sp>
        <p:nvSpPr>
          <p:cNvPr id="5" name="Subtitle"/>
          <p:cNvSpPr/>
          <p:nvPr/>
        </p:nvSpPr>
        <p:spPr>
          <a:xfrm>
            <a:off x="1190625" y="729615"/>
            <a:ext cx="6410325" cy="2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1200" b="1">
                <a:solidFill>
                  <a:srgbClr val="37474F"/>
                </a:solidFill>
                <a:latin typeface="Calibri" pitchFamily="34" charset="0"/>
              </a:rPr>
              <a:t>Sözleşmeli malzemelerinizle zaman kaybetmeyin.</a:t>
            </a:r>
          </a:p>
        </p:txBody>
      </p:sp>
      <p:sp>
        <p:nvSpPr>
          <p:cNvPr id="6" name="Tagline"/>
          <p:cNvSpPr/>
          <p:nvPr/>
        </p:nvSpPr>
        <p:spPr>
          <a:xfrm>
            <a:off x="457200" y="1100000"/>
            <a:ext cx="8229600" cy="7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tr-TR" sz="2000" b="1">
                <a:solidFill>
                  <a:srgbClr val="1565C0"/>
                </a:solidFill>
                <a:latin typeface="Trebuchet MS" pitchFamily="34" charset="0"/>
              </a:rPr>
              <a:t>Otomatik Sipariş, Otomatik Takip</a:t>
            </a:r>
          </a:p>
        </p:txBody>
      </p:sp>
      <p:sp>
        <p:nvSpPr>
          <p:cNvPr id="7" name="Features"/>
          <p:cNvSpPr/>
          <p:nvPr/>
        </p:nvSpPr>
        <p:spPr>
          <a:xfrm>
            <a:off x="457200" y="2100000"/>
            <a:ext cx="8229600" cy="27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tr-TR" sz="1200" b="1">
                <a:solidFill>
                  <a:srgbClr val="1565C0"/>
                </a:solidFill>
                <a:latin typeface="Calibri" pitchFamily="34" charset="0"/>
              </a:rPr>
              <a:t>Sözleşme Bazlı Satın Alma</a:t>
            </a:r>
          </a:p>
          <a:p>
            <a:pPr marL="0" indent="0">
              <a:buNone/>
            </a:pPr>
            <a:r>
              <a:rPr lang="tr-TR" sz="1200">
                <a:solidFill>
                  <a:srgbClr val="37474F"/>
                </a:solidFill>
                <a:latin typeface="Calibri" pitchFamily="34" charset="0"/>
              </a:rPr>
              <a:t>Sözleşme yaptığınız malzemeler için otomatik sipariş oluşturulur, manuel işlem gerekmez.</a:t>
            </a:r>
          </a:p>
          <a:p>
            <a:pPr marL="0" indent="0">
              <a:buNone/>
            </a:pPr>
            <a:endParaRPr lang="tr-TR" sz="800"/>
          </a:p>
          <a:p>
            <a:pPr marL="0" indent="0">
              <a:buNone/>
            </a:pPr>
            <a:r>
              <a:rPr lang="tr-TR" sz="1200" b="1">
                <a:solidFill>
                  <a:srgbClr val="1565C0"/>
                </a:solidFill>
                <a:latin typeface="Calibri" pitchFamily="34" charset="0"/>
              </a:rPr>
              <a:t>Süre ve Fiyat Takibi</a:t>
            </a:r>
          </a:p>
          <a:p>
            <a:pPr marL="0" indent="0">
              <a:buNone/>
            </a:pPr>
            <a:r>
              <a:rPr lang="tr-TR" sz="1200">
                <a:solidFill>
                  <a:srgbClr val="37474F"/>
                </a:solidFill>
                <a:latin typeface="Calibri" pitchFamily="34" charset="0"/>
              </a:rPr>
              <a:t>Sözleşme bitiş tarihlerini ve fiyat güncellemelerini sistem otomatik hatırlatır.</a:t>
            </a:r>
          </a:p>
          <a:p>
            <a:pPr marL="0" indent="0">
              <a:buNone/>
            </a:pPr>
            <a:endParaRPr lang="tr-TR" sz="800"/>
          </a:p>
          <a:p>
            <a:pPr marL="0" indent="0">
              <a:buNone/>
            </a:pPr>
            <a:r>
              <a:rPr lang="tr-TR" sz="1200" b="1">
                <a:solidFill>
                  <a:srgbClr val="1565C0"/>
                </a:solidFill>
                <a:latin typeface="Calibri" pitchFamily="34" charset="0"/>
              </a:rPr>
              <a:t>Toplu Sipariş Yönetimi</a:t>
            </a:r>
          </a:p>
          <a:p>
            <a:pPr marL="0" indent="0">
              <a:buNone/>
            </a:pPr>
            <a:r>
              <a:rPr lang="tr-TR" sz="1200">
                <a:solidFill>
                  <a:srgbClr val="37474F"/>
                </a:solidFill>
                <a:latin typeface="Calibri" pitchFamily="34" charset="0"/>
              </a:rPr>
              <a:t>Birden fazla sözleşmeyi tek ekrandan yönetin, toplu siparişlerinizi kolayca oluşturun.</a:t>
            </a:r>
          </a:p>
        </p:txBody>
      </p:sp>
      <p:sp>
        <p:nvSpPr>
          <p:cNvPr id="11" name="ContactBar"/>
          <p:cNvSpPr/>
          <p:nvPr/>
        </p:nvSpPr>
        <p:spPr>
          <a:xfrm>
            <a:off x="0" y="496824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</a:p>
        </p:txBody>
      </p:sp>
      <p:pic>
        <p:nvPicPr>
          <p:cNvPr id="12" name="eNS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" y="171450"/>
            <a:ext cx="790575" cy="770954"/>
          </a:xfrm>
          <a:prstGeom prst="rect">
            <a:avLst/>
          </a:prstGeom>
        </p:spPr>
      </p:pic>
      <p:sp>
        <p:nvSpPr>
          <p:cNvPr id="14" name="eNS Web"/>
          <p:cNvSpPr txBox="1"/>
          <p:nvPr/>
        </p:nvSpPr>
        <p:spPr>
          <a:xfrm rot="16200000">
            <a:off x="-1013341" y="2361853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>
                <a:solidFill>
                  <a:srgbClr val="1565C0"/>
                </a:solidFill>
              </a:rPr>
              <a:t>www.ensrobotics.com</a:t>
            </a:r>
          </a:p>
        </p:txBody>
      </p:sp>
      <p:sp>
        <p:nvSpPr>
          <p:cNvPr id="208" name="Slogan"/>
          <p:cNvSpPr txBox="1"/>
          <p:nvPr/>
        </p:nvSpPr>
        <p:spPr>
          <a:xfrm>
            <a:off x="4944000" y="50000"/>
            <a:ext cx="4100000" cy="3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r"/>
            <a:r>
              <a:rPr lang="tr-TR" sz="900" b="1" i="1" dirty="0">
                <a:solidFill>
                  <a:srgbClr val="FF0000"/>
                </a:solidFill>
              </a:rPr>
              <a:t>h</a:t>
            </a:r>
            <a:r>
              <a:rPr lang="tr-TR" sz="900" b="1" i="1" dirty="0">
                <a:solidFill>
                  <a:srgbClr val="0000FF"/>
                </a:solidFill>
              </a:rPr>
              <a:t>ER </a:t>
            </a:r>
            <a:r>
              <a:rPr lang="tr-TR" sz="900" b="1" i="1" dirty="0">
                <a:solidFill>
                  <a:srgbClr val="FF0000"/>
                </a:solidFill>
              </a:rPr>
              <a:t>t</a:t>
            </a:r>
            <a:r>
              <a:rPr lang="tr-TR" sz="900" b="1" i="1" dirty="0">
                <a:solidFill>
                  <a:srgbClr val="0000FF"/>
                </a:solidFill>
              </a:rPr>
              <a:t>UĞLA </a:t>
            </a:r>
            <a:r>
              <a:rPr lang="tr-TR" sz="900" b="1" i="1" dirty="0">
                <a:solidFill>
                  <a:srgbClr val="FF0000"/>
                </a:solidFill>
              </a:rPr>
              <a:t>b</a:t>
            </a:r>
            <a:r>
              <a:rPr lang="tr-TR" sz="900" b="1" i="1" dirty="0">
                <a:solidFill>
                  <a:srgbClr val="0000FF"/>
                </a:solidFill>
              </a:rPr>
              <a:t>İR </a:t>
            </a:r>
            <a:r>
              <a:rPr lang="tr-TR" sz="900" b="1" i="1" dirty="0">
                <a:solidFill>
                  <a:srgbClr val="FF0000"/>
                </a:solidFill>
              </a:rPr>
              <a:t>d</a:t>
            </a:r>
            <a:r>
              <a:rPr lang="tr-TR" sz="900" b="1" i="1" dirty="0">
                <a:solidFill>
                  <a:srgbClr val="0000FF"/>
                </a:solidFill>
              </a:rPr>
              <a:t>ENEYİM, </a:t>
            </a:r>
            <a:r>
              <a:rPr lang="tr-TR" sz="900" b="1" i="1" dirty="0">
                <a:solidFill>
                  <a:srgbClr val="FF0000"/>
                </a:solidFill>
              </a:rPr>
              <a:t>h</a:t>
            </a:r>
            <a:r>
              <a:rPr lang="tr-TR" sz="900" b="1" i="1" dirty="0">
                <a:solidFill>
                  <a:srgbClr val="0000FF"/>
                </a:solidFill>
              </a:rPr>
              <a:t>ER </a:t>
            </a:r>
            <a:r>
              <a:rPr lang="tr-TR" sz="900" b="1" i="1" dirty="0">
                <a:solidFill>
                  <a:srgbClr val="FF0000"/>
                </a:solidFill>
              </a:rPr>
              <a:t>s</a:t>
            </a:r>
            <a:r>
              <a:rPr lang="tr-TR" sz="900" b="1" i="1" dirty="0">
                <a:solidFill>
                  <a:srgbClr val="0000FF"/>
                </a:solidFill>
              </a:rPr>
              <a:t>ATIR </a:t>
            </a:r>
            <a:r>
              <a:rPr lang="tr-TR" sz="900" b="1" i="1" dirty="0">
                <a:solidFill>
                  <a:srgbClr val="FF0000"/>
                </a:solidFill>
              </a:rPr>
              <a:t>b</a:t>
            </a:r>
            <a:r>
              <a:rPr lang="tr-TR" sz="900" b="1" i="1" dirty="0">
                <a:solidFill>
                  <a:srgbClr val="0000FF"/>
                </a:solidFill>
              </a:rPr>
              <a:t>İR </a:t>
            </a:r>
            <a:r>
              <a:rPr lang="tr-TR" sz="900" b="1" i="1" dirty="0">
                <a:solidFill>
                  <a:srgbClr val="FF0000"/>
                </a:solidFill>
              </a:rPr>
              <a:t>ç</a:t>
            </a:r>
            <a:r>
              <a:rPr lang="tr-TR" sz="900" b="1" i="1" dirty="0">
                <a:solidFill>
                  <a:srgbClr val="0000FF"/>
                </a:solidFill>
              </a:rPr>
              <a:t>ÖZÜM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1594</Words>
  <Application>Microsoft Office PowerPoint</Application>
  <PresentationFormat>Ekran Gösterisi (16:9)</PresentationFormat>
  <Paragraphs>246</Paragraphs>
  <Slides>15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9" baseType="lpstr">
      <vt:lpstr>Arial</vt:lpstr>
      <vt:lpstr>Calibri</vt:lpstr>
      <vt:lpstr>Trebuchet MS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SALİH ONUR DÜZEL</dc:creator>
  <cp:lastModifiedBy>SALİH ONUR DÜZEL</cp:lastModifiedBy>
  <cp:revision>5</cp:revision>
  <dcterms:created xsi:type="dcterms:W3CDTF">2026-04-27T09:42:14Z</dcterms:created>
  <dcterms:modified xsi:type="dcterms:W3CDTF">2026-05-28T16:05:35Z</dcterms:modified>
</cp:coreProperties>
</file>