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8" r:id="rId3"/>
    <p:sldId id="294" r:id="rId4"/>
    <p:sldId id="269" r:id="rId5"/>
    <p:sldId id="293" r:id="rId6"/>
    <p:sldId id="262" r:id="rId7"/>
    <p:sldId id="292" r:id="rId8"/>
    <p:sldId id="270" r:id="rId9"/>
    <p:sldId id="291" r:id="rId10"/>
    <p:sldId id="259" r:id="rId11"/>
    <p:sldId id="290" r:id="rId12"/>
    <p:sldId id="263" r:id="rId13"/>
    <p:sldId id="289" r:id="rId14"/>
    <p:sldId id="275" r:id="rId15"/>
    <p:sldId id="288" r:id="rId16"/>
    <p:sldId id="260" r:id="rId17"/>
    <p:sldId id="287" r:id="rId18"/>
    <p:sldId id="261" r:id="rId19"/>
    <p:sldId id="286" r:id="rId20"/>
    <p:sldId id="265" r:id="rId21"/>
    <p:sldId id="285" r:id="rId22"/>
    <p:sldId id="266" r:id="rId23"/>
    <p:sldId id="276" r:id="rId24"/>
    <p:sldId id="283" r:id="rId25"/>
    <p:sldId id="272" r:id="rId26"/>
    <p:sldId id="282" r:id="rId27"/>
    <p:sldId id="271" r:id="rId28"/>
    <p:sldId id="281" r:id="rId29"/>
    <p:sldId id="258" r:id="rId30"/>
    <p:sldId id="280" r:id="rId31"/>
    <p:sldId id="267" r:id="rId32"/>
    <p:sldId id="278" r:id="rId33"/>
    <p:sldId id="264" r:id="rId34"/>
    <p:sldId id="277" r:id="rId3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4C6CC-83E5-4ED8-9301-8754A5306031}" v="1" dt="2026-04-27T22:58:46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43FA2-4522-03C5-1574-0308FE6F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127EF-3ECB-12CE-81DF-A36159473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9B553-D988-7E76-FA29-15346855C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6DDA7-CD24-4617-6587-2CEF53692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10" Type="http://schemas.openxmlformats.org/officeDocument/2006/relationships/image" Target="../media/image3.png"/><Relationship Id="rId4" Type="http://schemas.openxmlformats.org/officeDocument/2006/relationships/image" Target="../media/image37.png"/><Relationship Id="rId9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3.png"/><Relationship Id="rId4" Type="http://schemas.openxmlformats.org/officeDocument/2006/relationships/image" Target="../media/image55.png"/><Relationship Id="rId9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3.png"/><Relationship Id="rId4" Type="http://schemas.openxmlformats.org/officeDocument/2006/relationships/image" Target="../media/image69.png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3.png"/><Relationship Id="rId4" Type="http://schemas.openxmlformats.org/officeDocument/2006/relationships/image" Target="../media/image61.png"/><Relationship Id="rId9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9" name="RedAccent"/>
          <p:cNvSpPr/>
          <p:nvPr/>
        </p:nvSpPr>
        <p:spPr>
          <a:xfrm>
            <a:off x="0" y="0"/>
            <a:ext cx="132397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1"/>
          <p:cNvSpPr/>
          <p:nvPr/>
        </p:nvSpPr>
        <p:spPr>
          <a:xfrm>
            <a:off x="457200" y="2859785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err="1">
                <a:solidFill>
                  <a:srgbClr val="E539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</a:t>
            </a:r>
            <a:r>
              <a:rPr lang="en-US" sz="4000" b="1" err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NS</a:t>
            </a:r>
            <a:r>
              <a:rPr lang="en-US" sz="40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4000" b="1" err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Perakende</a:t>
            </a:r>
            <a:endParaRPr lang="en-US" sz="4000"/>
          </a:p>
        </p:txBody>
      </p:sp>
      <p:sp>
        <p:nvSpPr>
          <p:cNvPr id="5" name="Text 2"/>
          <p:cNvSpPr/>
          <p:nvPr/>
        </p:nvSpPr>
        <p:spPr>
          <a:xfrm>
            <a:off x="457200" y="3430142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Robot </a:t>
            </a:r>
            <a:r>
              <a:rPr lang="en-US" sz="180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Kasiyer</a:t>
            </a:r>
            <a:r>
              <a:rPr lang="en-US" sz="1800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</a:t>
            </a:r>
            <a:r>
              <a:rPr lang="en-US" sz="1800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Perakende Yönetim Sistemi</a:t>
            </a:r>
            <a:endParaRPr lang="en-US" sz="1800" dirty="0"/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6206AAEE-DCF0-1962-FF72-06065A5D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71449"/>
            <a:ext cx="1213485" cy="99783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2F05D6A2-6C07-DB8B-3822-83398B06E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75" y="288035"/>
            <a:ext cx="2933700" cy="2571750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23C6CBA7-DBFF-F66C-6B3C-DBC7D028EACF}"/>
              </a:ext>
            </a:extLst>
          </p:cNvPr>
          <p:cNvSpPr txBox="1"/>
          <p:nvPr/>
        </p:nvSpPr>
        <p:spPr>
          <a:xfrm rot="16200000">
            <a:off x="0" y="2387084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9B46D6DC-7843-129D-B140-1B05788E9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1" y="123443"/>
            <a:ext cx="1337310" cy="640080"/>
          </a:xfrm>
          <a:prstGeom prst="rect">
            <a:avLst/>
          </a:prstGeom>
        </p:spPr>
      </p:pic>
      <p:sp>
        <p:nvSpPr>
          <p:cNvPr id="28" name="Metin kutusu 27">
            <a:extLst>
              <a:ext uri="{FF2B5EF4-FFF2-40B4-BE49-F238E27FC236}">
                <a16:creationId xmlns:a16="http://schemas.microsoft.com/office/drawing/2014/main" id="{A2FB3BF7-D113-CED8-7C06-598B57BF054D}"/>
              </a:ext>
            </a:extLst>
          </p:cNvPr>
          <p:cNvSpPr txBox="1"/>
          <p:nvPr/>
        </p:nvSpPr>
        <p:spPr>
          <a:xfrm rot="16200000">
            <a:off x="7251574" y="2387084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RPR001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Günlük Kasa Raporu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Kasa hareketlerinin anlık olarak takip edildiği, personel bazlı detayların görüntülendiği finansal kontrol ekranı.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Nakit, kredi kartı ve para üstü toplamları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Personel bazlı işlem listesi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Excel'e aktarma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Hızlı sorgulama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Şube bazlı ciro görünümü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Kasa kapatma entegrasyonu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RPR001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Günlük Kasa Raporu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Kasa hareketlerinin anlık olarak takip edildiği, personel bazlı detayların görüntülendiği finansal kontrol ekranı.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596F4BF-B988-2D2B-3F5B-9A8A069B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014984"/>
            <a:ext cx="8402320" cy="38943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Hesap Kapatma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Kasa kapatma sırasında personelin fiziksel doğrulamasını yapan güvenlik modülü.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Nakit sayımı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POS sayımı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Sistem – sayılan fark kontrolü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Başarılı / başarısız durum bildirimi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İzin ve avans talebi entegrasyonu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5737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Hesap Kapatma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Kasa kapatma sırasında personelin fiziksel doğrulamasını yapan güvenlik modülü.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71450"/>
            <a:ext cx="493395" cy="57378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98C503D-371F-1AAB-2776-80AC921E2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28294"/>
            <a:ext cx="4408998" cy="387746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7D9F99B-9B36-6413-DE44-F626E1D61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516" y="1028294"/>
            <a:ext cx="3800723" cy="38408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524780" y="18291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Robot Kasiyer Ekranları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Müşteriye yönelik dokunmatik self-servis kasa arayüzü — hızlı, sezgisel ve tam ekran deneyim.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Dokunmatik tam ekran self-servis kasa arayüzü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Belge türü seçimi (Fatura / Fiş)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Barkod okutma ile hızlı ürün ekleme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Tek tuşla satışı tamamla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Ürün kampanya ve fırsat görselleri ekranda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Müşteri odaklı kolay ve sezgisel kullanım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524780" y="18291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Robot Kasiyer Ekranları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Müşteriye yönelik dokunmatik self-servis kasa arayüzü — hızlı, sezgisel ve tam ekran deneyim.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0E7CF38-3818-35D0-35A7-6CE9E7E42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973430"/>
            <a:ext cx="8300720" cy="3895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 dirty="0">
                <a:solidFill>
                  <a:srgbClr val="FFFFFF"/>
                </a:solidFill>
                <a:latin typeface="Calibri" pitchFamily="34" charset="0"/>
              </a:rPr>
              <a:t>ISL002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Stok Sayım Modülü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Depo bazlı stok sayımlarının hızlı ve hatasız yapılmasını sağlayan operasyon ekranı.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Otomatik sayım numarası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Depo seçimi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Barkod / kod ile hızlı ekleme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Miktar, fiyat ve toplam hesaplama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Dip tutar (sayım değeri)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Tek tıkla sayım kaydetme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55339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ISL002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Stok Sayım Modülü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Depo bazlı stok sayımlarının hızlı ve hatasız yapılmasını sağlayan operasyon ekranı.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553395" cy="66675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135C566-F502-C35A-AB15-610FFCF8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57655"/>
            <a:ext cx="8300720" cy="38472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 dirty="0">
                <a:solidFill>
                  <a:srgbClr val="FFFFFF"/>
                </a:solidFill>
                <a:latin typeface="Calibri" pitchFamily="34" charset="0"/>
              </a:rPr>
              <a:t>ISL003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Malzeme Kabul – 2. Adım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Tedarikçi irsaliyelerinin depoya kabul edildiği operasyon ekranı.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Depo seçimi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Malzeme adı ve birim bilgisi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Miktar girişi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Ekle / Vazgeç / Kaydet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Depo bazlı stok güncelleme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8" y="126760"/>
            <a:ext cx="570067" cy="6028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ISL003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Malzeme Kabul – 2. Adım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Tedarikçi irsaliyelerinin depoya kabul edildiği operasyon ekranı.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8" y="126760"/>
            <a:ext cx="570067" cy="60285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A4ED185-BCA9-D57C-E40B-680A39048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64870"/>
            <a:ext cx="8321040" cy="3859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C09CA-0347-4239-429A-D3C302740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BBAC79A-5973-6321-D9DA-CD93047F05EB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1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976ECD7-5513-01AB-73B2-FD586387496F}"/>
              </a:ext>
            </a:extLst>
          </p:cNvPr>
          <p:cNvSpPr/>
          <p:nvPr/>
        </p:nvSpPr>
        <p:spPr>
          <a:xfrm>
            <a:off x="457200" y="27432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PRM1</a:t>
            </a:r>
            <a:endParaRPr lang="en-US" sz="100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A20CECD-DE7C-E5B4-77B5-A67D7923CD42}"/>
              </a:ext>
            </a:extLst>
          </p:cNvPr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21212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Çalışma</a:t>
            </a:r>
            <a:r>
              <a:rPr lang="en-US" sz="2600" b="1" dirty="0">
                <a:solidFill>
                  <a:srgbClr val="21212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2600" b="1" dirty="0" err="1">
                <a:solidFill>
                  <a:srgbClr val="21212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Parametreleri</a:t>
            </a:r>
            <a:endParaRPr lang="en-US" sz="2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5E6F2BF-24E6-C469-151E-C88AD439AE29}"/>
              </a:ext>
            </a:extLst>
          </p:cNvPr>
          <p:cNvSpPr/>
          <p:nvPr/>
        </p:nvSpPr>
        <p:spPr>
          <a:xfrm>
            <a:off x="1190625" y="729615"/>
            <a:ext cx="6410325" cy="1306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Şubelerin </a:t>
            </a:r>
            <a:r>
              <a:rPr lang="en-US" sz="1200" b="1" dirty="0" err="1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</a:t>
            </a:r>
            <a:r>
              <a:rPr lang="en-US" sz="1200" b="1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modlarını</a:t>
            </a:r>
            <a:r>
              <a:rPr lang="en-US" sz="1200" b="1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offline </a:t>
            </a:r>
            <a:r>
              <a:rPr lang="en-US" sz="1200" b="1" dirty="0" err="1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klasör</a:t>
            </a:r>
            <a:r>
              <a:rPr lang="en-US" sz="1200" b="1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yapılarını</a:t>
            </a:r>
            <a:r>
              <a:rPr lang="en-US" sz="1200" b="1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ve </a:t>
            </a:r>
            <a:r>
              <a:rPr lang="en-US" sz="1200" b="1" dirty="0" err="1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senkronizasyon</a:t>
            </a:r>
            <a:r>
              <a:rPr lang="en-US" sz="1200" b="1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davranışlarını</a:t>
            </a:r>
            <a:r>
              <a:rPr lang="en-US" sz="1200" b="1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yönetir</a:t>
            </a:r>
            <a:r>
              <a:rPr lang="en-US" sz="1200" b="1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b="1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0A472718-D828-64DD-BCB5-3C553A4DC715}"/>
              </a:ext>
            </a:extLst>
          </p:cNvPr>
          <p:cNvSpPr/>
          <p:nvPr/>
        </p:nvSpPr>
        <p:spPr>
          <a:xfrm>
            <a:off x="524780" y="1248156"/>
            <a:ext cx="8162020" cy="50292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1F892CED-1578-DC39-84D7-4FBF5B9A5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8" y="1357884"/>
            <a:ext cx="283464" cy="283464"/>
          </a:xfrm>
          <a:prstGeom prst="rect">
            <a:avLst/>
          </a:prstGeom>
        </p:spPr>
      </p:pic>
      <p:sp>
        <p:nvSpPr>
          <p:cNvPr id="11" name="Text 8">
            <a:extLst>
              <a:ext uri="{FF2B5EF4-FFF2-40B4-BE49-F238E27FC236}">
                <a16:creationId xmlns:a16="http://schemas.microsoft.com/office/drawing/2014/main" id="{61CFE2F7-B48D-6C05-2B3E-E3728219D99A}"/>
              </a:ext>
            </a:extLst>
          </p:cNvPr>
          <p:cNvSpPr/>
          <p:nvPr/>
        </p:nvSpPr>
        <p:spPr>
          <a:xfrm>
            <a:off x="1120521" y="1278873"/>
            <a:ext cx="7566279" cy="377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0" eaLnBrk="1" latinLnBrk="0" hangingPunct="1">
              <a:lnSpc>
                <a:spcPct val="110000"/>
              </a:lnSpc>
              <a:buNone/>
            </a:pPr>
            <a:r>
              <a:rPr lang="tr-TR" sz="1050" b="1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Şube bazında çevrimiçi /çevrimdışı çalışma</a:t>
            </a:r>
            <a:endParaRPr lang="en-US" sz="1050" b="1" dirty="0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E8563596-F3AC-0213-8666-91C238821964}"/>
              </a:ext>
            </a:extLst>
          </p:cNvPr>
          <p:cNvSpPr/>
          <p:nvPr/>
        </p:nvSpPr>
        <p:spPr>
          <a:xfrm>
            <a:off x="524780" y="1860042"/>
            <a:ext cx="8162020" cy="50292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 dirty="0"/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8CA24464-B5B7-C541-883B-071C24DDC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08" y="2008871"/>
            <a:ext cx="283464" cy="283464"/>
          </a:xfrm>
          <a:prstGeom prst="rect">
            <a:avLst/>
          </a:prstGeom>
        </p:spPr>
      </p:pic>
      <p:sp>
        <p:nvSpPr>
          <p:cNvPr id="16" name="Text 12">
            <a:extLst>
              <a:ext uri="{FF2B5EF4-FFF2-40B4-BE49-F238E27FC236}">
                <a16:creationId xmlns:a16="http://schemas.microsoft.com/office/drawing/2014/main" id="{A55646C2-DA93-6802-5FEC-E2712A202716}"/>
              </a:ext>
            </a:extLst>
          </p:cNvPr>
          <p:cNvSpPr/>
          <p:nvPr/>
        </p:nvSpPr>
        <p:spPr>
          <a:xfrm>
            <a:off x="1103900" y="1975485"/>
            <a:ext cx="7582900" cy="374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Manuel senkronizasyon seçeneği</a:t>
            </a:r>
            <a:endParaRPr lang="en-US" sz="1050" b="1"/>
          </a:p>
        </p:txBody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EA954F1F-5430-E679-A68E-3C6C9CE37583}"/>
              </a:ext>
            </a:extLst>
          </p:cNvPr>
          <p:cNvSpPr/>
          <p:nvPr/>
        </p:nvSpPr>
        <p:spPr>
          <a:xfrm>
            <a:off x="507873" y="2537841"/>
            <a:ext cx="8178927" cy="50292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20" name="Image 2" descr="preencoded.png">
            <a:extLst>
              <a:ext uri="{FF2B5EF4-FFF2-40B4-BE49-F238E27FC236}">
                <a16:creationId xmlns:a16="http://schemas.microsoft.com/office/drawing/2014/main" id="{1748E94A-FD95-76C2-F29D-738B4611C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01" y="2647569"/>
            <a:ext cx="283464" cy="283464"/>
          </a:xfrm>
          <a:prstGeom prst="rect">
            <a:avLst/>
          </a:prstGeom>
        </p:spPr>
      </p:pic>
      <p:sp>
        <p:nvSpPr>
          <p:cNvPr id="21" name="Text 16">
            <a:extLst>
              <a:ext uri="{FF2B5EF4-FFF2-40B4-BE49-F238E27FC236}">
                <a16:creationId xmlns:a16="http://schemas.microsoft.com/office/drawing/2014/main" id="{1DE573D6-D09F-9786-3FD9-F23B1BBEDAE9}"/>
              </a:ext>
            </a:extLst>
          </p:cNvPr>
          <p:cNvSpPr/>
          <p:nvPr/>
        </p:nvSpPr>
        <p:spPr>
          <a:xfrm>
            <a:off x="1114234" y="2594610"/>
            <a:ext cx="7572566" cy="391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tr-TR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Offline klasör </a:t>
            </a:r>
            <a:r>
              <a:rPr lang="en-US" sz="1050" b="1" err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yolu</a:t>
            </a:r>
            <a:r>
              <a:rPr lang="en-US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tr-TR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</a:t>
            </a:r>
            <a:r>
              <a:rPr lang="en-US" sz="1050" b="1" err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tanımlama</a:t>
            </a:r>
            <a:endParaRPr lang="en-US" sz="1050" b="1"/>
          </a:p>
        </p:txBody>
      </p:sp>
      <p:sp>
        <p:nvSpPr>
          <p:cNvPr id="24" name="Shape 19">
            <a:extLst>
              <a:ext uri="{FF2B5EF4-FFF2-40B4-BE49-F238E27FC236}">
                <a16:creationId xmlns:a16="http://schemas.microsoft.com/office/drawing/2014/main" id="{43304BFD-6EB2-1804-1CC2-AD72754CD62D}"/>
              </a:ext>
            </a:extLst>
          </p:cNvPr>
          <p:cNvSpPr/>
          <p:nvPr/>
        </p:nvSpPr>
        <p:spPr>
          <a:xfrm>
            <a:off x="507873" y="3126486"/>
            <a:ext cx="8178927" cy="50292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25" name="Image 3" descr="preencoded.png">
            <a:extLst>
              <a:ext uri="{FF2B5EF4-FFF2-40B4-BE49-F238E27FC236}">
                <a16:creationId xmlns:a16="http://schemas.microsoft.com/office/drawing/2014/main" id="{89A87B04-C537-721F-05A5-2CEBF04DA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01" y="3236214"/>
            <a:ext cx="283464" cy="283464"/>
          </a:xfrm>
          <a:prstGeom prst="rect">
            <a:avLst/>
          </a:prstGeom>
        </p:spPr>
      </p:pic>
      <p:sp>
        <p:nvSpPr>
          <p:cNvPr id="26" name="Text 20">
            <a:extLst>
              <a:ext uri="{FF2B5EF4-FFF2-40B4-BE49-F238E27FC236}">
                <a16:creationId xmlns:a16="http://schemas.microsoft.com/office/drawing/2014/main" id="{E77D47EA-E33E-B243-1A3E-CB6BFCF58BE5}"/>
              </a:ext>
            </a:extLst>
          </p:cNvPr>
          <p:cNvSpPr/>
          <p:nvPr/>
        </p:nvSpPr>
        <p:spPr>
          <a:xfrm>
            <a:off x="1083970" y="3196970"/>
            <a:ext cx="7602830" cy="38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Dakika bazlı senkronizasyon sıklığı</a:t>
            </a:r>
            <a:endParaRPr lang="en-US" sz="1050" b="1"/>
          </a:p>
        </p:txBody>
      </p:sp>
      <p:sp>
        <p:nvSpPr>
          <p:cNvPr id="29" name="Shape 23">
            <a:extLst>
              <a:ext uri="{FF2B5EF4-FFF2-40B4-BE49-F238E27FC236}">
                <a16:creationId xmlns:a16="http://schemas.microsoft.com/office/drawing/2014/main" id="{CF082B97-D7C8-10D2-120A-F38A1AB3E935}"/>
              </a:ext>
            </a:extLst>
          </p:cNvPr>
          <p:cNvSpPr/>
          <p:nvPr/>
        </p:nvSpPr>
        <p:spPr>
          <a:xfrm>
            <a:off x="507873" y="3764661"/>
            <a:ext cx="8178927" cy="50292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30" name="Image 4" descr="preencoded.png">
            <a:extLst>
              <a:ext uri="{FF2B5EF4-FFF2-40B4-BE49-F238E27FC236}">
                <a16:creationId xmlns:a16="http://schemas.microsoft.com/office/drawing/2014/main" id="{51E39727-1D9B-C722-3271-F11137E38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01" y="3874389"/>
            <a:ext cx="283464" cy="283464"/>
          </a:xfrm>
          <a:prstGeom prst="rect">
            <a:avLst/>
          </a:prstGeom>
        </p:spPr>
      </p:pic>
      <p:sp>
        <p:nvSpPr>
          <p:cNvPr id="31" name="Text 24">
            <a:extLst>
              <a:ext uri="{FF2B5EF4-FFF2-40B4-BE49-F238E27FC236}">
                <a16:creationId xmlns:a16="http://schemas.microsoft.com/office/drawing/2014/main" id="{AF49A852-1F28-0213-33F3-424B789E0F44}"/>
              </a:ext>
            </a:extLst>
          </p:cNvPr>
          <p:cNvSpPr/>
          <p:nvPr/>
        </p:nvSpPr>
        <p:spPr>
          <a:xfrm>
            <a:off x="1103614" y="3825812"/>
            <a:ext cx="7583186" cy="453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İnternet kontrolü aktif/pasif</a:t>
            </a:r>
            <a:endParaRPr lang="en-US" sz="1050" b="1"/>
          </a:p>
        </p:txBody>
      </p:sp>
      <p:sp>
        <p:nvSpPr>
          <p:cNvPr id="34" name="Shape 27">
            <a:extLst>
              <a:ext uri="{FF2B5EF4-FFF2-40B4-BE49-F238E27FC236}">
                <a16:creationId xmlns:a16="http://schemas.microsoft.com/office/drawing/2014/main" id="{DDAF4765-3D82-1FCF-7F8A-E886F7162223}"/>
              </a:ext>
            </a:extLst>
          </p:cNvPr>
          <p:cNvSpPr/>
          <p:nvPr/>
        </p:nvSpPr>
        <p:spPr>
          <a:xfrm>
            <a:off x="507873" y="4408360"/>
            <a:ext cx="8178927" cy="50292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35" name="Image 5" descr="preencoded.png">
            <a:extLst>
              <a:ext uri="{FF2B5EF4-FFF2-40B4-BE49-F238E27FC236}">
                <a16:creationId xmlns:a16="http://schemas.microsoft.com/office/drawing/2014/main" id="{89BB2BCD-6879-BF63-B950-8937ECBFD0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01" y="4518088"/>
            <a:ext cx="283464" cy="283464"/>
          </a:xfrm>
          <a:prstGeom prst="rect">
            <a:avLst/>
          </a:prstGeom>
        </p:spPr>
      </p:pic>
      <p:sp>
        <p:nvSpPr>
          <p:cNvPr id="36" name="Text 28">
            <a:extLst>
              <a:ext uri="{FF2B5EF4-FFF2-40B4-BE49-F238E27FC236}">
                <a16:creationId xmlns:a16="http://schemas.microsoft.com/office/drawing/2014/main" id="{A82B7DED-B2B0-3573-5D98-1E9354922247}"/>
              </a:ext>
            </a:extLst>
          </p:cNvPr>
          <p:cNvSpPr/>
          <p:nvPr/>
        </p:nvSpPr>
        <p:spPr>
          <a:xfrm>
            <a:off x="1120521" y="4496371"/>
            <a:ext cx="7566279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Şube </a:t>
            </a:r>
            <a:r>
              <a:rPr lang="en-US" sz="1050" b="1" err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bazlı</a:t>
            </a:r>
            <a:r>
              <a:rPr lang="en-US" sz="1050" b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b="1" err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aya</a:t>
            </a:r>
            <a:r>
              <a:rPr lang="tr-TR" sz="1050" b="1" err="1">
                <a:solidFill>
                  <a:srgbClr val="2121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rlar</a:t>
            </a:r>
            <a:endParaRPr lang="en-US" sz="1050" b="1"/>
          </a:p>
        </p:txBody>
      </p:sp>
      <p:sp>
        <p:nvSpPr>
          <p:cNvPr id="37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38" name="eNS Logo">
            <a:extLst>
              <a:ext uri="{FF2B5EF4-FFF2-40B4-BE49-F238E27FC236}">
                <a16:creationId xmlns:a16="http://schemas.microsoft.com/office/drawing/2014/main" id="{2960CEBD-483C-7A74-4BB8-3006397BB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pic>
        <p:nvPicPr>
          <p:cNvPr id="39" name="Orka Logo">
            <a:extLst>
              <a:ext uri="{FF2B5EF4-FFF2-40B4-BE49-F238E27FC236}">
                <a16:creationId xmlns:a16="http://schemas.microsoft.com/office/drawing/2014/main" id="{B9161CDC-0522-B1A1-01D8-D5032CEE3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40" name="eNS Web">
            <a:extLst>
              <a:ext uri="{FF2B5EF4-FFF2-40B4-BE49-F238E27FC236}">
                <a16:creationId xmlns:a16="http://schemas.microsoft.com/office/drawing/2014/main" id="{0F0AA2CA-978B-94CF-EE7C-6F64BE768656}"/>
              </a:ext>
            </a:extLst>
          </p:cNvPr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41" name="Orka Web">
            <a:extLst>
              <a:ext uri="{FF2B5EF4-FFF2-40B4-BE49-F238E27FC236}">
                <a16:creationId xmlns:a16="http://schemas.microsoft.com/office/drawing/2014/main" id="{1867F457-7293-BB57-F262-53D115546F67}"/>
              </a:ext>
            </a:extLst>
          </p:cNvPr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</p:spTree>
    <p:extLst>
      <p:ext uri="{BB962C8B-B14F-4D97-AF65-F5344CB8AC3E}">
        <p14:creationId xmlns:p14="http://schemas.microsoft.com/office/powerpoint/2010/main" val="2869463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E-Fatura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Orka E-Arşiv Fatura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Satış verilerinin Orka API üzerinden gruplanmış şekilde aktarılmasını sağlayan entegrasyon modülü.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API testi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Bekleyen satış listesi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Belge numarası, tarih ve tutar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Tek tıkla liste yenileme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Online çalışma modu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6961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E-Fatura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Orka E-Arşiv Fatura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Satış verilerinin Orka API üzerinden gruplanmış şekilde aktarılmasını sağlayan entegrasyon modülü.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71450"/>
            <a:ext cx="493395" cy="6961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BA1E438-4747-83AE-ABAC-CC287EF3A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" y="1064869"/>
            <a:ext cx="8402320" cy="38043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Entegrasyon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Orka Entegrasyon Parametreleri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Cari, stok, sayım ve satış verilerinin Orka ile çift yönlü entegrasyonunu yöneten gelişmiş ayar ekranı.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Detaylı entegrasyon aktif/pasif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Müşteri kodu okuma/yazma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Stok okuma/yazma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Sayım verisi gönderimi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Özet / detay modları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Ayarları kaydet butonu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524780" y="18291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PRM1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Offline Senkronizasyon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İnternet kesilse bile satış devam eder — veriler otomatik olarak merkeze senkronize edilir.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İnternet kesintisinde otomatik offline moda geçiş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Satış ve stok verileri yerel olarak saklanır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Bağlantı geldiğinde merkeze toplu veri gönderimi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Dakika bazlı senkronizasyon sıklığı ayarı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Yükleme durumu takibi (Yüklendi / Bekliyor)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Şube bazlı çalışma parametreleri tanımlama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524780" y="18291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PRM1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Offline Senkronizasyon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İnternet kesilse bile satış devam eder — veriler otomatik olarak merkeze senkronize edilir.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0ACD8FB-5DE5-70CC-F81F-F9BBE5379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73430"/>
            <a:ext cx="8300720" cy="39399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TLP001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Şubeden Merkeze Talep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Marketler destek, arıza ve bakım taleplerini merkeze iletir — tüm süreç anlık takip edilir.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Talep türü seçimi (Arıza, destek, bakım, teknik servis)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Şube bilgisi otomatik tanımlanır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Açıklama ve fotoğraf ekleme ile detaylı bildirim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Merkeze anlık bildirim gönderimi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Talep durumu takibi (Beklemede / İşlemde / Çözüldü)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Geçmiş talep arşivi ve raporlama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</p:spTree>
    <p:extLst>
      <p:ext uri="{BB962C8B-B14F-4D97-AF65-F5344CB8AC3E}">
        <p14:creationId xmlns:p14="http://schemas.microsoft.com/office/powerpoint/2010/main" val="2490146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TLP001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Şubeden Merkeze Talep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Marketler destek, arıza ve bakım taleplerini merkeze iletir — tüm süreç anlık takip edilir.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404DFAC-3626-A0B5-4C66-6948AB44D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8294"/>
            <a:ext cx="8331201" cy="38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6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SIP001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Akıllı Sipariş Analizi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800000" cy="3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Geçmiş satış verilerini analiz ederek fazla mal alımını ve iade faturalarını önler — veri odaklı sipariş oluşturma.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Geçen yıl toplam satış analizi (ürün ve kategori bazlı)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Geçen yıl aynı ay karşılaştırması (dönemsel trend analizi)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Bu yıl güncel satış toplamı ve bu ay detayı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Anlık depo stok durumu görüntüleme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Veriye dayalı satıcı siparişi oluşturma — fazla alımı ve iade faturasını önler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Satıcı bazlı alım geçmişi ve iade oranı raporlama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</p:spTree>
    <p:extLst>
      <p:ext uri="{BB962C8B-B14F-4D97-AF65-F5344CB8AC3E}">
        <p14:creationId xmlns:p14="http://schemas.microsoft.com/office/powerpoint/2010/main" val="456441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SIP001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Akıllı Sipariş Analizi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697230"/>
            <a:ext cx="7490410" cy="3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dirty="0">
                <a:solidFill>
                  <a:srgbClr val="37474F"/>
                </a:solidFill>
                <a:latin typeface="Calibri" pitchFamily="34" charset="0"/>
              </a:rPr>
              <a:t>Geçmiş satış verilerini analiz ederek fazla mal alımını ve iade faturalarını önler — veri odaklı sipariş oluşturma.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8447665-3D65-3CAE-58A8-1C0985567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17230"/>
            <a:ext cx="8341360" cy="38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E-Paper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E-Paper Raf Etiketi Sistemi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Zigbee tabanlı e-paper raf etiketleri ile mağaza içi fiyat güncellemeleri milisaniyeler içinde yapılır.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E-</a:t>
            </a:r>
            <a:r>
              <a:rPr lang="tr-TR" sz="1200" b="1" dirty="0" err="1">
                <a:solidFill>
                  <a:srgbClr val="212121"/>
                </a:solidFill>
                <a:latin typeface="Calibri" pitchFamily="34" charset="0"/>
              </a:rPr>
              <a:t>Paper</a:t>
            </a: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 sistemi aktif/pasif kontrolü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Gateway IP tanımlama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 err="1">
                <a:solidFill>
                  <a:srgbClr val="212121"/>
                </a:solidFill>
                <a:latin typeface="Calibri" pitchFamily="34" charset="0"/>
              </a:rPr>
              <a:t>Zigbee</a:t>
            </a: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 düşük enerji protokolü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Yenileme sıklığı (saniye bazlı)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Düşük pil uyarı sistemi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Tek tıkla ayar kaydetme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C09CA-0347-4239-429A-D3C302740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7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38" name="eNS Logo">
            <a:extLst>
              <a:ext uri="{FF2B5EF4-FFF2-40B4-BE49-F238E27FC236}">
                <a16:creationId xmlns:a16="http://schemas.microsoft.com/office/drawing/2014/main" id="{2960CEBD-483C-7A74-4BB8-3006397B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596646"/>
          </a:xfrm>
          <a:prstGeom prst="rect">
            <a:avLst/>
          </a:prstGeom>
        </p:spPr>
      </p:pic>
      <p:pic>
        <p:nvPicPr>
          <p:cNvPr id="39" name="Orka Logo">
            <a:extLst>
              <a:ext uri="{FF2B5EF4-FFF2-40B4-BE49-F238E27FC236}">
                <a16:creationId xmlns:a16="http://schemas.microsoft.com/office/drawing/2014/main" id="{B9161CDC-0522-B1A1-01D8-D5032CEE3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40" name="eNS Web">
            <a:extLst>
              <a:ext uri="{FF2B5EF4-FFF2-40B4-BE49-F238E27FC236}">
                <a16:creationId xmlns:a16="http://schemas.microsoft.com/office/drawing/2014/main" id="{0F0AA2CA-978B-94CF-EE7C-6F64BE768656}"/>
              </a:ext>
            </a:extLst>
          </p:cNvPr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41" name="Orka Web">
            <a:extLst>
              <a:ext uri="{FF2B5EF4-FFF2-40B4-BE49-F238E27FC236}">
                <a16:creationId xmlns:a16="http://schemas.microsoft.com/office/drawing/2014/main" id="{1867F457-7293-BB57-F262-53D115546F67}"/>
              </a:ext>
            </a:extLst>
          </p:cNvPr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5A18EAC-9CFA-AE32-4B1A-86B32C490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884682"/>
            <a:ext cx="8412480" cy="4083558"/>
          </a:xfrm>
          <a:prstGeom prst="rect">
            <a:avLst/>
          </a:prstGeom>
        </p:spPr>
      </p:pic>
      <p:sp>
        <p:nvSpPr>
          <p:cNvPr id="4" name="Text 3">
            <a:extLst>
              <a:ext uri="{FF2B5EF4-FFF2-40B4-BE49-F238E27FC236}">
                <a16:creationId xmlns:a16="http://schemas.microsoft.com/office/drawing/2014/main" id="{96F96811-DEA5-F1F6-24E2-AD4B5A09D852}"/>
              </a:ext>
            </a:extLst>
          </p:cNvPr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21212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Çalışma</a:t>
            </a:r>
            <a:r>
              <a:rPr lang="en-US" sz="2600" b="1" dirty="0">
                <a:solidFill>
                  <a:srgbClr val="21212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2600" b="1" dirty="0" err="1">
                <a:solidFill>
                  <a:srgbClr val="21212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Parametreleri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9463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E-Paper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E-Paper Raf Etiketi Sistemi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Zigbee tabanlı e-paper raf etiketleri ile mağaza içi fiyat güncellemeleri milisaniyeler içinde yapılır.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DBE84DC-1DC5-3DF1-430D-73ECC5A22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973430"/>
            <a:ext cx="8152715" cy="39871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Dashboard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Ciro Dashboard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Şube bazlı ciro performansını aylık olarak gösteren analitik ekran.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12 aylık grafik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Şube karşılaştırma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TL bazlı analiz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Gerçek zamanlı veri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Destek talebi </a:t>
            </a:r>
            <a:r>
              <a:rPr lang="tr-TR" sz="1200" b="1" dirty="0" err="1">
                <a:solidFill>
                  <a:srgbClr val="212121"/>
                </a:solidFill>
                <a:latin typeface="Calibri" pitchFamily="34" charset="0"/>
              </a:rPr>
              <a:t>popup</a:t>
            </a: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 entegrasyonu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CHAT001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Destek Talebi Yönetimi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Kullanıcıların sistem içinden hata, talep ve operasyon bildirimlerini ilettiği yönetim ekranı.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FF449F7-E093-6274-52BA-F7EB6E921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1064870"/>
            <a:ext cx="8396578" cy="38957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CHAT001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Destek Talebi Yönetimi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Kullanıcıların sistem içinden hata, talep ve operasyon bildirimlerini ilettiği yönetim ekranı.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Talep türü seçimi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Açıklama alanı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Dosya ekleme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Gönder / İptal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Bildirim listesi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Durum takibi (Açıldı / Çözüldü)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itle"/>
          <p:cNvSpPr/>
          <p:nvPr/>
        </p:nvSpPr>
        <p:spPr>
          <a:xfrm>
            <a:off x="1920240" y="80000"/>
            <a:ext cx="6261735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200" b="1">
                <a:solidFill>
                  <a:srgbClr val="212121"/>
                </a:solidFill>
                <a:latin typeface="Trebuchet MS" pitchFamily="34" charset="0"/>
              </a:rPr>
              <a:t>Fiyat ve Destek Paketleri</a:t>
            </a:r>
          </a:p>
        </p:txBody>
      </p:sp>
      <p:sp>
        <p:nvSpPr>
          <p:cNvPr id="10" name="SaaSLabel"/>
          <p:cNvSpPr/>
          <p:nvPr/>
        </p:nvSpPr>
        <p:spPr>
          <a:xfrm>
            <a:off x="330000" y="550000"/>
            <a:ext cx="4100000" cy="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100" b="1">
                <a:solidFill>
                  <a:srgbClr val="1565C0"/>
                </a:solidFill>
                <a:latin typeface="Calibri" pitchFamily="34" charset="0"/>
              </a:rPr>
              <a:t>SaaS Paketleri (Aylık / Kullanıcı Başı)</a:t>
            </a:r>
          </a:p>
        </p:txBody>
      </p:sp>
      <p:sp>
        <p:nvSpPr>
          <p:cNvPr id="11" name="SC1Bg"/>
          <p:cNvSpPr/>
          <p:nvPr/>
        </p:nvSpPr>
        <p:spPr>
          <a:xfrm>
            <a:off x="330000" y="790000"/>
            <a:ext cx="1960000" cy="58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9525">
            <a:solidFill>
              <a:srgbClr val="E0E0E0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12" name="SC1Txt"/>
          <p:cNvSpPr/>
          <p:nvPr/>
        </p:nvSpPr>
        <p:spPr>
          <a:xfrm>
            <a:off x="420000" y="810000"/>
            <a:ext cx="1780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tr-TR" sz="1000" b="1" dirty="0" err="1">
                <a:solidFill>
                  <a:srgbClr val="212121"/>
                </a:solidFill>
                <a:latin typeface="Calibri" pitchFamily="34" charset="0"/>
              </a:rPr>
              <a:t>SaaS</a:t>
            </a:r>
            <a:r>
              <a:rPr lang="tr-TR" sz="1000" b="1" dirty="0">
                <a:solidFill>
                  <a:srgbClr val="212121"/>
                </a:solidFill>
                <a:latin typeface="Calibri" pitchFamily="34" charset="0"/>
              </a:rPr>
              <a:t> Standart (</a:t>
            </a:r>
            <a:r>
              <a:rPr lang="tr-TR" sz="1000" b="1" dirty="0" err="1">
                <a:solidFill>
                  <a:srgbClr val="212121"/>
                </a:solidFill>
                <a:latin typeface="Calibri" pitchFamily="34" charset="0"/>
              </a:rPr>
              <a:t>Robotsuz</a:t>
            </a:r>
            <a:r>
              <a:rPr lang="tr-TR" sz="1000" b="1" dirty="0">
                <a:solidFill>
                  <a:srgbClr val="212121"/>
                </a:solidFill>
                <a:latin typeface="Calibri" pitchFamily="34" charset="0"/>
              </a:rPr>
              <a:t>)</a:t>
            </a:r>
          </a:p>
          <a:p>
            <a:pPr marL="0" indent="0">
              <a:buNone/>
            </a:pPr>
            <a:endParaRPr lang="tr-TR" sz="1000" b="1" dirty="0">
              <a:solidFill>
                <a:srgbClr val="212121"/>
              </a:solidFill>
              <a:latin typeface="Calibri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tr-TR" sz="2000" b="1" dirty="0">
                <a:solidFill>
                  <a:srgbClr val="1565C0"/>
                </a:solidFill>
                <a:latin typeface="Trebuchet MS" pitchFamily="34" charset="0"/>
              </a:rPr>
              <a:t>2.500 TL</a:t>
            </a:r>
            <a:r>
              <a:rPr lang="tr-TR" sz="900" dirty="0">
                <a:solidFill>
                  <a:srgbClr val="757575"/>
                </a:solidFill>
                <a:latin typeface="Calibri" pitchFamily="34" charset="0"/>
              </a:rPr>
              <a:t> / ay</a:t>
            </a:r>
          </a:p>
        </p:txBody>
      </p:sp>
      <p:sp>
        <p:nvSpPr>
          <p:cNvPr id="13" name="SC2Bg"/>
          <p:cNvSpPr/>
          <p:nvPr/>
        </p:nvSpPr>
        <p:spPr>
          <a:xfrm>
            <a:off x="2390000" y="790000"/>
            <a:ext cx="1960000" cy="580000"/>
          </a:xfrm>
          <a:prstGeom prst="roundRect">
            <a:avLst>
              <a:gd name="adj" fmla="val 8000"/>
            </a:avLst>
          </a:prstGeom>
          <a:solidFill>
            <a:srgbClr val="1565C0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14" name="SC2Txt"/>
          <p:cNvSpPr/>
          <p:nvPr/>
        </p:nvSpPr>
        <p:spPr>
          <a:xfrm>
            <a:off x="2480000" y="810000"/>
            <a:ext cx="1780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SaaS Robot Kasa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tr-TR" sz="2000" b="1">
                <a:solidFill>
                  <a:srgbClr val="FFFFFF"/>
                </a:solidFill>
                <a:latin typeface="Trebuchet MS" pitchFamily="34" charset="0"/>
              </a:rPr>
              <a:t>4.500 TL</a:t>
            </a:r>
            <a:r>
              <a:rPr lang="tr-TR" sz="900">
                <a:solidFill>
                  <a:srgbClr val="B3D4FC"/>
                </a:solidFill>
                <a:latin typeface="Calibri" pitchFamily="34" charset="0"/>
              </a:rPr>
              <a:t> / ay</a:t>
            </a:r>
          </a:p>
        </p:txBody>
      </p:sp>
      <p:sp>
        <p:nvSpPr>
          <p:cNvPr id="15" name="HWLabel"/>
          <p:cNvSpPr/>
          <p:nvPr/>
        </p:nvSpPr>
        <p:spPr>
          <a:xfrm>
            <a:off x="330000" y="1440000"/>
            <a:ext cx="4100000" cy="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100" b="1">
                <a:solidFill>
                  <a:srgbClr val="1565C0"/>
                </a:solidFill>
                <a:latin typeface="Calibri" pitchFamily="34" charset="0"/>
              </a:rPr>
              <a:t>Donanım Paketleri (Anahtar Teslim)</a:t>
            </a:r>
          </a:p>
        </p:txBody>
      </p:sp>
      <p:sp>
        <p:nvSpPr>
          <p:cNvPr id="16" name="HC1Bg"/>
          <p:cNvSpPr/>
          <p:nvPr/>
        </p:nvSpPr>
        <p:spPr>
          <a:xfrm>
            <a:off x="330000" y="1680000"/>
            <a:ext cx="1960000" cy="9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0E0E0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17" name="HC1Txt"/>
          <p:cNvSpPr/>
          <p:nvPr/>
        </p:nvSpPr>
        <p:spPr>
          <a:xfrm>
            <a:off x="420000" y="1700000"/>
            <a:ext cx="1780000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000" b="1" dirty="0">
                <a:solidFill>
                  <a:srgbClr val="212121"/>
                </a:solidFill>
                <a:latin typeface="Calibri" pitchFamily="34" charset="0"/>
              </a:rPr>
              <a:t>Standart (</a:t>
            </a:r>
            <a:r>
              <a:rPr lang="tr-TR" sz="1000" b="1" dirty="0" err="1">
                <a:solidFill>
                  <a:srgbClr val="212121"/>
                </a:solidFill>
                <a:latin typeface="Calibri" pitchFamily="34" charset="0"/>
              </a:rPr>
              <a:t>Robotsuz</a:t>
            </a:r>
            <a:r>
              <a:rPr lang="tr-TR" sz="1000" b="1" dirty="0">
                <a:solidFill>
                  <a:srgbClr val="212121"/>
                </a:solidFill>
                <a:latin typeface="Calibri" pitchFamily="34" charset="0"/>
              </a:rPr>
              <a:t>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tr-TR" sz="1800" b="1" dirty="0">
                <a:solidFill>
                  <a:srgbClr val="1565C0"/>
                </a:solidFill>
                <a:latin typeface="Trebuchet MS" pitchFamily="34" charset="0"/>
              </a:rPr>
              <a:t>110.000 TL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tr-TR" sz="800" dirty="0">
                <a:solidFill>
                  <a:srgbClr val="616161"/>
                </a:solidFill>
                <a:latin typeface="Calibri" pitchFamily="34" charset="0"/>
              </a:rPr>
              <a:t>Mini PC + Ubuntu + 3 kullanıcı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tr-TR" sz="800" dirty="0">
                <a:solidFill>
                  <a:srgbClr val="616161"/>
                </a:solidFill>
                <a:latin typeface="Calibri" pitchFamily="34" charset="0"/>
              </a:rPr>
              <a:t>Ek: </a:t>
            </a:r>
            <a:r>
              <a:rPr lang="tr-TR" sz="800" b="1" dirty="0">
                <a:solidFill>
                  <a:srgbClr val="E53935"/>
                </a:solidFill>
                <a:latin typeface="Calibri" pitchFamily="34" charset="0"/>
              </a:rPr>
              <a:t>+5.000 TL</a:t>
            </a:r>
            <a:r>
              <a:rPr lang="tr-TR" sz="800" dirty="0">
                <a:solidFill>
                  <a:srgbClr val="616161"/>
                </a:solidFill>
                <a:latin typeface="Calibri" pitchFamily="34" charset="0"/>
              </a:rPr>
              <a:t> / kullanıcı</a:t>
            </a:r>
          </a:p>
        </p:txBody>
      </p:sp>
      <p:sp>
        <p:nvSpPr>
          <p:cNvPr id="18" name="HC2Bg"/>
          <p:cNvSpPr/>
          <p:nvPr/>
        </p:nvSpPr>
        <p:spPr>
          <a:xfrm>
            <a:off x="2390000" y="1680000"/>
            <a:ext cx="1960000" cy="900000"/>
          </a:xfrm>
          <a:prstGeom prst="roundRect">
            <a:avLst>
              <a:gd name="adj" fmla="val 6000"/>
            </a:avLst>
          </a:prstGeom>
          <a:solidFill>
            <a:srgbClr val="1565C0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19" name="HC2Txt"/>
          <p:cNvSpPr/>
          <p:nvPr/>
        </p:nvSpPr>
        <p:spPr>
          <a:xfrm>
            <a:off x="2480000" y="1700000"/>
            <a:ext cx="1780000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Robotlu Paket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tr-TR" sz="1800" b="1">
                <a:solidFill>
                  <a:srgbClr val="FFFFFF"/>
                </a:solidFill>
                <a:latin typeface="Trebuchet MS" pitchFamily="34" charset="0"/>
              </a:rPr>
              <a:t>150.000 TL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tr-TR" sz="800">
                <a:solidFill>
                  <a:srgbClr val="B3D4FC"/>
                </a:solidFill>
                <a:latin typeface="Calibri" pitchFamily="34" charset="0"/>
              </a:rPr>
              <a:t>Mini PC + Ubuntu + 3 kullanıcı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tr-TR" sz="800">
                <a:solidFill>
                  <a:srgbClr val="B3D4FC"/>
                </a:solidFill>
                <a:latin typeface="Calibri" pitchFamily="34" charset="0"/>
              </a:rPr>
              <a:t>Ek: </a:t>
            </a:r>
            <a:r>
              <a:rPr lang="tr-TR" sz="800" b="1">
                <a:solidFill>
                  <a:srgbClr val="FFCDD2"/>
                </a:solidFill>
                <a:latin typeface="Calibri" pitchFamily="34" charset="0"/>
              </a:rPr>
              <a:t>+7.000 TL</a:t>
            </a:r>
            <a:r>
              <a:rPr lang="tr-TR" sz="800">
                <a:solidFill>
                  <a:srgbClr val="B3D4FC"/>
                </a:solidFill>
                <a:latin typeface="Calibri" pitchFamily="34" charset="0"/>
              </a:rPr>
              <a:t> / kullanıcı</a:t>
            </a:r>
          </a:p>
        </p:txBody>
      </p:sp>
      <p:sp>
        <p:nvSpPr>
          <p:cNvPr id="20" name="RenewalBg"/>
          <p:cNvSpPr/>
          <p:nvPr/>
        </p:nvSpPr>
        <p:spPr>
          <a:xfrm>
            <a:off x="330000" y="2680000"/>
            <a:ext cx="4020000" cy="280000"/>
          </a:xfrm>
          <a:prstGeom prst="roundRect">
            <a:avLst>
              <a:gd name="adj" fmla="val 18000"/>
            </a:avLst>
          </a:prstGeom>
          <a:solidFill>
            <a:srgbClr val="FFF3E0"/>
          </a:solidFill>
          <a:ln w="9525">
            <a:solidFill>
              <a:srgbClr val="FFB74D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21" name="RenewalTxt"/>
          <p:cNvSpPr/>
          <p:nvPr/>
        </p:nvSpPr>
        <p:spPr>
          <a:xfrm>
            <a:off x="420000" y="2690000"/>
            <a:ext cx="385000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900" b="1">
                <a:solidFill>
                  <a:srgbClr val="E65100"/>
                </a:solidFill>
                <a:latin typeface="Calibri" pitchFamily="34" charset="0"/>
              </a:rPr>
              <a:t>Yıllık Yenileme: </a:t>
            </a:r>
            <a:r>
              <a:rPr lang="tr-TR" sz="900">
                <a:solidFill>
                  <a:srgbClr val="424242"/>
                </a:solidFill>
                <a:latin typeface="Calibri" pitchFamily="34" charset="0"/>
              </a:rPr>
              <a:t>Lisans bedelinin %15’i (EUR karşılığı)</a:t>
            </a:r>
          </a:p>
        </p:txBody>
      </p:sp>
      <p:sp>
        <p:nvSpPr>
          <p:cNvPr id="30" name="DLabel"/>
          <p:cNvSpPr/>
          <p:nvPr/>
        </p:nvSpPr>
        <p:spPr>
          <a:xfrm>
            <a:off x="4700000" y="550000"/>
            <a:ext cx="4100000" cy="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100" b="1" dirty="0">
                <a:solidFill>
                  <a:srgbClr val="1565C0"/>
                </a:solidFill>
                <a:latin typeface="Calibri" pitchFamily="34" charset="0"/>
              </a:rPr>
              <a:t>Destek Paketleri (3 Aylık - 3 Kullanıcı -ONLINE )</a:t>
            </a:r>
          </a:p>
        </p:txBody>
      </p:sp>
      <p:sp>
        <p:nvSpPr>
          <p:cNvPr id="31" name="D1Bg"/>
          <p:cNvSpPr/>
          <p:nvPr/>
        </p:nvSpPr>
        <p:spPr>
          <a:xfrm>
            <a:off x="4700000" y="790000"/>
            <a:ext cx="4100000" cy="500000"/>
          </a:xfrm>
          <a:prstGeom prst="roundRect">
            <a:avLst>
              <a:gd name="adj" fmla="val 8000"/>
            </a:avLst>
          </a:prstGeom>
          <a:solidFill>
            <a:srgbClr val="F5F5F5"/>
          </a:solidFill>
          <a:ln w="9525">
            <a:solidFill>
              <a:srgbClr val="E0E0E0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32" name="D1Txt"/>
          <p:cNvSpPr/>
          <p:nvPr/>
        </p:nvSpPr>
        <p:spPr>
          <a:xfrm>
            <a:off x="4800000" y="800000"/>
            <a:ext cx="39000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100" b="1" dirty="0">
                <a:solidFill>
                  <a:srgbClr val="212121"/>
                </a:solidFill>
                <a:latin typeface="Calibri" pitchFamily="34" charset="0"/>
              </a:rPr>
              <a:t>Ekonomik</a:t>
            </a:r>
            <a:r>
              <a:rPr lang="tr-TR" sz="1100" dirty="0">
                <a:solidFill>
                  <a:srgbClr val="757575"/>
                </a:solidFill>
                <a:latin typeface="Calibri" pitchFamily="34" charset="0"/>
              </a:rPr>
              <a:t>  —  </a:t>
            </a:r>
            <a:r>
              <a:rPr lang="tr-TR" sz="1400" b="1" dirty="0">
                <a:solidFill>
                  <a:srgbClr val="1565C0"/>
                </a:solidFill>
                <a:latin typeface="Trebuchet MS" pitchFamily="34" charset="0"/>
              </a:rPr>
              <a:t>14.500 TL</a:t>
            </a:r>
            <a:r>
              <a:rPr lang="tr-TR" sz="900" dirty="0">
                <a:solidFill>
                  <a:srgbClr val="757575"/>
                </a:solidFill>
                <a:latin typeface="Calibri" pitchFamily="34" charset="0"/>
              </a:rPr>
              <a:t>  (Ek: +1.000 TL)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tr-TR" sz="900" dirty="0">
                <a:solidFill>
                  <a:srgbClr val="616161"/>
                </a:solidFill>
                <a:latin typeface="Calibri" pitchFamily="34" charset="0"/>
              </a:rPr>
              <a:t>09:00 – 18:00 Destek, standart çözüm süresi.</a:t>
            </a:r>
          </a:p>
        </p:txBody>
      </p:sp>
      <p:sp>
        <p:nvSpPr>
          <p:cNvPr id="33" name="D2Bg"/>
          <p:cNvSpPr/>
          <p:nvPr/>
        </p:nvSpPr>
        <p:spPr>
          <a:xfrm>
            <a:off x="4700000" y="1340000"/>
            <a:ext cx="4100000" cy="50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9525">
            <a:solidFill>
              <a:srgbClr val="E0E0E0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34" name="D2Txt"/>
          <p:cNvSpPr/>
          <p:nvPr/>
        </p:nvSpPr>
        <p:spPr>
          <a:xfrm>
            <a:off x="4800000" y="1350000"/>
            <a:ext cx="39000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100" b="1" dirty="0">
                <a:solidFill>
                  <a:srgbClr val="212121"/>
                </a:solidFill>
                <a:latin typeface="Calibri" pitchFamily="34" charset="0"/>
              </a:rPr>
              <a:t>Standart</a:t>
            </a:r>
            <a:r>
              <a:rPr lang="tr-TR" sz="1100" dirty="0">
                <a:solidFill>
                  <a:srgbClr val="757575"/>
                </a:solidFill>
                <a:latin typeface="Calibri" pitchFamily="34" charset="0"/>
              </a:rPr>
              <a:t>  —  </a:t>
            </a:r>
            <a:r>
              <a:rPr lang="tr-TR" sz="1400" b="1" dirty="0">
                <a:solidFill>
                  <a:srgbClr val="1565C0"/>
                </a:solidFill>
                <a:latin typeface="Trebuchet MS" pitchFamily="34" charset="0"/>
              </a:rPr>
              <a:t>20.500 TL</a:t>
            </a:r>
            <a:r>
              <a:rPr lang="tr-TR" sz="900" dirty="0">
                <a:solidFill>
                  <a:srgbClr val="757575"/>
                </a:solidFill>
                <a:latin typeface="Calibri" pitchFamily="34" charset="0"/>
              </a:rPr>
              <a:t>  (Ek: +1.000 TL)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tr-TR" sz="900" dirty="0">
                <a:solidFill>
                  <a:srgbClr val="616161"/>
                </a:solidFill>
                <a:latin typeface="Calibri" pitchFamily="34" charset="0"/>
              </a:rPr>
              <a:t>09:00 – 18:00 Destek, </a:t>
            </a:r>
            <a:r>
              <a:rPr lang="tr-TR" sz="900" b="1" dirty="0">
                <a:solidFill>
                  <a:srgbClr val="1565C0"/>
                </a:solidFill>
                <a:latin typeface="Calibri" pitchFamily="34" charset="0"/>
              </a:rPr>
              <a:t>1 iş günü</a:t>
            </a:r>
            <a:r>
              <a:rPr lang="tr-TR" sz="900" dirty="0">
                <a:solidFill>
                  <a:srgbClr val="616161"/>
                </a:solidFill>
                <a:latin typeface="Calibri" pitchFamily="34" charset="0"/>
              </a:rPr>
              <a:t> çözüm garantisi.</a:t>
            </a:r>
          </a:p>
        </p:txBody>
      </p:sp>
      <p:sp>
        <p:nvSpPr>
          <p:cNvPr id="35" name="D3Bg"/>
          <p:cNvSpPr/>
          <p:nvPr/>
        </p:nvSpPr>
        <p:spPr>
          <a:xfrm>
            <a:off x="4700000" y="1890000"/>
            <a:ext cx="4100000" cy="500000"/>
          </a:xfrm>
          <a:prstGeom prst="roundRect">
            <a:avLst>
              <a:gd name="adj" fmla="val 8000"/>
            </a:avLst>
          </a:prstGeom>
          <a:solidFill>
            <a:srgbClr val="1565C0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36" name="Badge"/>
          <p:cNvSpPr/>
          <p:nvPr/>
        </p:nvSpPr>
        <p:spPr>
          <a:xfrm>
            <a:off x="8000000" y="1870000"/>
            <a:ext cx="800000" cy="220000"/>
          </a:xfrm>
          <a:prstGeom prst="roundRect">
            <a:avLst>
              <a:gd name="adj" fmla="val 30000"/>
            </a:avLst>
          </a:prstGeom>
          <a:solidFill>
            <a:srgbClr val="E53935"/>
          </a:solidFill>
          <a:ln/>
        </p:spPr>
        <p:txBody>
          <a:bodyPr wrap="square" lIns="0" tIns="0" rIns="0" bIns="0" rtlCol="0" anchor="ctr"/>
          <a:lstStyle/>
          <a:p>
            <a:pPr algn="ctr">
              <a:buNone/>
            </a:pPr>
            <a:r>
              <a:rPr lang="tr-TR" sz="800" b="1">
                <a:solidFill>
                  <a:srgbClr val="FFFFFF"/>
                </a:solidFill>
                <a:latin typeface="Calibri" pitchFamily="34" charset="0"/>
              </a:rPr>
              <a:t>ÖNERİLEN</a:t>
            </a:r>
          </a:p>
        </p:txBody>
      </p:sp>
      <p:sp>
        <p:nvSpPr>
          <p:cNvPr id="37" name="D3Txt"/>
          <p:cNvSpPr/>
          <p:nvPr/>
        </p:nvSpPr>
        <p:spPr>
          <a:xfrm>
            <a:off x="4800000" y="1900000"/>
            <a:ext cx="39000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100" b="1" dirty="0">
                <a:solidFill>
                  <a:srgbClr val="FFFFFF"/>
                </a:solidFill>
                <a:latin typeface="Calibri" pitchFamily="34" charset="0"/>
              </a:rPr>
              <a:t>Premium</a:t>
            </a:r>
            <a:r>
              <a:rPr lang="tr-TR" sz="1100" dirty="0">
                <a:solidFill>
                  <a:srgbClr val="B3D4FC"/>
                </a:solidFill>
                <a:latin typeface="Calibri" pitchFamily="34" charset="0"/>
              </a:rPr>
              <a:t>  —  </a:t>
            </a:r>
            <a:r>
              <a:rPr lang="tr-TR" sz="1400" b="1" dirty="0">
                <a:solidFill>
                  <a:srgbClr val="FFFFFF"/>
                </a:solidFill>
                <a:latin typeface="Trebuchet MS" pitchFamily="34" charset="0"/>
              </a:rPr>
              <a:t>29.000 TL</a:t>
            </a:r>
            <a:r>
              <a:rPr lang="tr-TR" sz="900" dirty="0">
                <a:solidFill>
                  <a:srgbClr val="B3D4FC"/>
                </a:solidFill>
                <a:latin typeface="Calibri" pitchFamily="34" charset="0"/>
              </a:rPr>
              <a:t>  (Ek: +1.000 TL)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tr-TR" sz="900" b="1" dirty="0">
                <a:solidFill>
                  <a:srgbClr val="FFCDD2"/>
                </a:solidFill>
                <a:latin typeface="Calibri" pitchFamily="34" charset="0"/>
              </a:rPr>
              <a:t>7/24 Kesintisiz Destek</a:t>
            </a:r>
            <a:r>
              <a:rPr lang="tr-TR" sz="900" dirty="0">
                <a:solidFill>
                  <a:srgbClr val="B3D4FC"/>
                </a:solidFill>
                <a:latin typeface="Calibri" pitchFamily="34" charset="0"/>
              </a:rPr>
              <a:t>, 30 dk çözüm garantisi.</a:t>
            </a:r>
          </a:p>
        </p:txBody>
      </p:sp>
      <p:sp>
        <p:nvSpPr>
          <p:cNvPr id="50" name="Note"/>
          <p:cNvSpPr/>
          <p:nvPr/>
        </p:nvSpPr>
        <p:spPr>
          <a:xfrm>
            <a:off x="330000" y="3050000"/>
            <a:ext cx="8500000" cy="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800" i="1">
                <a:solidFill>
                  <a:srgbClr val="9E9E9E"/>
                </a:solidFill>
                <a:latin typeface="Calibri" pitchFamily="34" charset="0"/>
              </a:rPr>
              <a:t>Donanım paketleri tamamen offline çalışır. Destek paketleri 3 aylık dönemler halinde faturalandırılır. Fiyatlar KDV hariçtir.</a:t>
            </a:r>
          </a:p>
        </p:txBody>
      </p:sp>
      <p:sp>
        <p:nvSpPr>
          <p:cNvPr id="71" name="ProfitTitle"/>
          <p:cNvSpPr/>
          <p:nvPr/>
        </p:nvSpPr>
        <p:spPr>
          <a:xfrm>
            <a:off x="330000" y="3400000"/>
            <a:ext cx="8500000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Kâr Dağılımı</a:t>
            </a:r>
          </a:p>
        </p:txBody>
      </p:sp>
      <p:sp>
        <p:nvSpPr>
          <p:cNvPr id="72" name="ProfitDivider"/>
          <p:cNvSpPr/>
          <p:nvPr/>
        </p:nvSpPr>
        <p:spPr>
          <a:xfrm>
            <a:off x="330000" y="3610000"/>
            <a:ext cx="8500000" cy="9525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3" name="R1Label"/>
          <p:cNvSpPr/>
          <p:nvPr/>
        </p:nvSpPr>
        <p:spPr>
          <a:xfrm>
            <a:off x="330000" y="3680000"/>
            <a:ext cx="1800000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900" b="1">
                <a:solidFill>
                  <a:srgbClr val="424242"/>
                </a:solidFill>
                <a:latin typeface="Calibri" pitchFamily="34" charset="0"/>
              </a:rPr>
              <a:t>Lisans Satışı</a:t>
            </a:r>
          </a:p>
        </p:txBody>
      </p:sp>
      <p:sp>
        <p:nvSpPr>
          <p:cNvPr id="74" name="R1eNS"/>
          <p:cNvSpPr/>
          <p:nvPr/>
        </p:nvSpPr>
        <p:spPr>
          <a:xfrm>
            <a:off x="2200000" y="3680000"/>
            <a:ext cx="2520000" cy="200000"/>
          </a:xfrm>
          <a:prstGeom prst="roundRect">
            <a:avLst>
              <a:gd name="adj" fmla="val 16000"/>
            </a:avLst>
          </a:prstGeom>
          <a:solidFill>
            <a:srgbClr val="1565C0"/>
          </a:solidFill>
          <a:ln/>
        </p:spPr>
        <p:txBody>
          <a:bodyPr wrap="square" lIns="0" tIns="0" rIns="0" bIns="0" rtlCol="0" anchor="ctr"/>
          <a:lstStyle/>
          <a:p>
            <a:pPr algn="ctr">
              <a:buNone/>
            </a:pPr>
            <a:r>
              <a:rPr lang="tr-TR" sz="800" b="1">
                <a:solidFill>
                  <a:srgbClr val="FFFFFF"/>
                </a:solidFill>
                <a:latin typeface="Calibri" pitchFamily="34" charset="0"/>
              </a:rPr>
              <a:t>eNS  %40</a:t>
            </a:r>
          </a:p>
        </p:txBody>
      </p:sp>
      <p:sp>
        <p:nvSpPr>
          <p:cNvPr id="75" name="R1Orka"/>
          <p:cNvSpPr/>
          <p:nvPr/>
        </p:nvSpPr>
        <p:spPr>
          <a:xfrm>
            <a:off x="4770000" y="3680000"/>
            <a:ext cx="3780000" cy="200000"/>
          </a:xfrm>
          <a:prstGeom prst="roundRect">
            <a:avLst>
              <a:gd name="adj" fmla="val 16000"/>
            </a:avLst>
          </a:prstGeom>
          <a:solidFill>
            <a:srgbClr val="546E7A"/>
          </a:solidFill>
          <a:ln/>
        </p:spPr>
        <p:txBody>
          <a:bodyPr wrap="square" lIns="0" tIns="0" rIns="0" bIns="0" rtlCol="0" anchor="ctr"/>
          <a:lstStyle/>
          <a:p>
            <a:pPr algn="ctr">
              <a:buNone/>
            </a:pPr>
            <a:r>
              <a:rPr lang="tr-TR" sz="800" b="1">
                <a:solidFill>
                  <a:srgbClr val="FFFFFF"/>
                </a:solidFill>
                <a:latin typeface="Calibri" pitchFamily="34" charset="0"/>
              </a:rPr>
              <a:t>ORKA  %60</a:t>
            </a:r>
          </a:p>
        </p:txBody>
      </p:sp>
      <p:sp>
        <p:nvSpPr>
          <p:cNvPr id="76" name="R2Label"/>
          <p:cNvSpPr/>
          <p:nvPr/>
        </p:nvSpPr>
        <p:spPr>
          <a:xfrm>
            <a:off x="330000" y="3930000"/>
            <a:ext cx="1800000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900" b="1">
                <a:solidFill>
                  <a:srgbClr val="424242"/>
                </a:solidFill>
                <a:latin typeface="Calibri" pitchFamily="34" charset="0"/>
              </a:rPr>
              <a:t>Destek Premium</a:t>
            </a:r>
          </a:p>
        </p:txBody>
      </p:sp>
      <p:sp>
        <p:nvSpPr>
          <p:cNvPr id="77" name="R2eNS"/>
          <p:cNvSpPr/>
          <p:nvPr/>
        </p:nvSpPr>
        <p:spPr>
          <a:xfrm>
            <a:off x="2200000" y="3930000"/>
            <a:ext cx="1260000" cy="200000"/>
          </a:xfrm>
          <a:prstGeom prst="roundRect">
            <a:avLst>
              <a:gd name="adj" fmla="val 16000"/>
            </a:avLst>
          </a:prstGeom>
          <a:solidFill>
            <a:srgbClr val="1565C0"/>
          </a:solidFill>
          <a:ln/>
        </p:spPr>
        <p:txBody>
          <a:bodyPr wrap="square" lIns="0" tIns="0" rIns="0" bIns="0" rtlCol="0" anchor="ctr"/>
          <a:lstStyle/>
          <a:p>
            <a:pPr algn="ctr">
              <a:buNone/>
            </a:pPr>
            <a:r>
              <a:rPr lang="tr-TR" sz="800" b="1">
                <a:solidFill>
                  <a:srgbClr val="FFFFFF"/>
                </a:solidFill>
                <a:latin typeface="Calibri" pitchFamily="34" charset="0"/>
              </a:rPr>
              <a:t>eNS  %20</a:t>
            </a:r>
          </a:p>
        </p:txBody>
      </p:sp>
      <p:sp>
        <p:nvSpPr>
          <p:cNvPr id="78" name="R2Orka"/>
          <p:cNvSpPr/>
          <p:nvPr/>
        </p:nvSpPr>
        <p:spPr>
          <a:xfrm>
            <a:off x="3510000" y="3930000"/>
            <a:ext cx="5040000" cy="200000"/>
          </a:xfrm>
          <a:prstGeom prst="roundRect">
            <a:avLst>
              <a:gd name="adj" fmla="val 16000"/>
            </a:avLst>
          </a:prstGeom>
          <a:solidFill>
            <a:srgbClr val="546E7A"/>
          </a:solidFill>
          <a:ln/>
        </p:spPr>
        <p:txBody>
          <a:bodyPr wrap="square" lIns="0" tIns="0" rIns="0" bIns="0" rtlCol="0" anchor="ctr"/>
          <a:lstStyle/>
          <a:p>
            <a:pPr algn="ctr">
              <a:buNone/>
            </a:pPr>
            <a:r>
              <a:rPr lang="tr-TR" sz="800" b="1">
                <a:solidFill>
                  <a:srgbClr val="FFFFFF"/>
                </a:solidFill>
                <a:latin typeface="Calibri" pitchFamily="34" charset="0"/>
              </a:rPr>
              <a:t>ORKA  %80</a:t>
            </a:r>
          </a:p>
        </p:txBody>
      </p:sp>
      <p:sp>
        <p:nvSpPr>
          <p:cNvPr id="79" name="R3Label"/>
          <p:cNvSpPr/>
          <p:nvPr/>
        </p:nvSpPr>
        <p:spPr>
          <a:xfrm>
            <a:off x="330000" y="4180000"/>
            <a:ext cx="1800000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900" b="1">
                <a:solidFill>
                  <a:srgbClr val="424242"/>
                </a:solidFill>
                <a:latin typeface="Calibri" pitchFamily="34" charset="0"/>
              </a:rPr>
              <a:t>Diğer Destek Paketleri</a:t>
            </a:r>
          </a:p>
        </p:txBody>
      </p:sp>
      <p:sp>
        <p:nvSpPr>
          <p:cNvPr id="80" name="R3Orka"/>
          <p:cNvSpPr/>
          <p:nvPr/>
        </p:nvSpPr>
        <p:spPr>
          <a:xfrm>
            <a:off x="2200000" y="4180000"/>
            <a:ext cx="6350000" cy="200000"/>
          </a:xfrm>
          <a:prstGeom prst="roundRect">
            <a:avLst>
              <a:gd name="adj" fmla="val 16000"/>
            </a:avLst>
          </a:prstGeom>
          <a:solidFill>
            <a:srgbClr val="546E7A"/>
          </a:solidFill>
          <a:ln/>
        </p:spPr>
        <p:txBody>
          <a:bodyPr wrap="square" lIns="0" tIns="0" rIns="0" bIns="0" rtlCol="0" anchor="ctr"/>
          <a:lstStyle/>
          <a:p>
            <a:pPr algn="ctr">
              <a:buNone/>
            </a:pPr>
            <a:r>
              <a:rPr lang="tr-TR" sz="800" b="1">
                <a:solidFill>
                  <a:srgbClr val="FFFFFF"/>
                </a:solidFill>
                <a:latin typeface="Calibri" pitchFamily="34" charset="0"/>
              </a:rPr>
              <a:t>ORKA  %100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Kullanıcı ≠ Personel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Lisans kontrolü ve personel takibi ayrı çalışır — işlem şeffaflığı tam sağlanır.</a:t>
            </a:r>
          </a:p>
        </p:txBody>
      </p:sp>
      <p:sp>
        <p:nvSpPr>
          <p:cNvPr id="6" name="Tagline"/>
          <p:cNvSpPr/>
          <p:nvPr/>
        </p:nvSpPr>
        <p:spPr>
          <a:xfrm>
            <a:off x="457200" y="1100000"/>
            <a:ext cx="82296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2000" b="1" dirty="0">
                <a:solidFill>
                  <a:srgbClr val="1565C0"/>
                </a:solidFill>
                <a:latin typeface="Trebuchet MS" pitchFamily="34" charset="0"/>
              </a:rPr>
              <a:t>Tek lisans, sınırsız personel takibi.</a:t>
            </a:r>
          </a:p>
        </p:txBody>
      </p:sp>
      <p:sp>
        <p:nvSpPr>
          <p:cNvPr id="7" name="Features"/>
          <p:cNvSpPr/>
          <p:nvPr/>
        </p:nvSpPr>
        <p:spPr>
          <a:xfrm>
            <a:off x="457200" y="1850000"/>
            <a:ext cx="8229600" cy="2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5 kullanıcı lisansı, 1000 personel</a:t>
            </a:r>
          </a:p>
          <a:p>
            <a:pPr marL="0" indent="0">
              <a:buNone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Aktif oturum sayısı lisansla sınırlıdır, ancak sisteme tanımlı personel sayısı sınırsızdır.</a:t>
            </a:r>
          </a:p>
          <a:p>
            <a:pPr marL="0" indent="0">
              <a:buNone/>
            </a:pPr>
            <a:endParaRPr lang="tr-TR" sz="6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Kim sattı, kim tahsil etti?</a:t>
            </a:r>
          </a:p>
          <a:p>
            <a:pPr marL="0" indent="0">
              <a:buNone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Her işlem personel bazlı loglanır. Hesap kapatmada kimin ne yaptığı net görünür.</a:t>
            </a:r>
          </a:p>
          <a:p>
            <a:pPr marL="0" indent="0">
              <a:buNone/>
            </a:pPr>
            <a:endParaRPr lang="tr-TR" sz="600"/>
          </a:p>
          <a:p>
            <a:pPr marL="0" indent="0">
              <a:buNone/>
            </a:pPr>
            <a:r>
              <a:rPr lang="tr-TR" sz="1200" b="1">
                <a:solidFill>
                  <a:srgbClr val="1565C0"/>
                </a:solidFill>
                <a:latin typeface="Calibri" pitchFamily="34" charset="0"/>
              </a:rPr>
              <a:t>Log karışıklığına son</a:t>
            </a:r>
          </a:p>
          <a:p>
            <a:pPr marL="0" indent="0">
              <a:buNone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Online aktif kullanıcı sayısı anlık izlenir, yetkisiz erişim engellenir.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pic>
        <p:nvPicPr>
          <p:cNvPr id="13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15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www.orka.com.tr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2CBCA02E-4A30-CDA3-9F19-62AA2D5E3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721" y="905256"/>
            <a:ext cx="3415314" cy="3963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4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Kullanıcı ≠ Personel</a:t>
            </a:r>
          </a:p>
        </p:txBody>
      </p:sp>
      <p:sp>
        <p:nvSpPr>
          <p:cNvPr id="5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Lisans kontrolü ve personel takibi ayrı çalışır — işlem şeffaflığı tam sağlanır.</a:t>
            </a:r>
          </a:p>
        </p:txBody>
      </p:sp>
      <p:sp>
        <p:nvSpPr>
          <p:cNvPr id="8" name="ScreenFrame"/>
          <p:cNvSpPr/>
          <p:nvPr/>
        </p:nvSpPr>
        <p:spPr>
          <a:xfrm>
            <a:off x="427200" y="970000"/>
            <a:ext cx="8289600" cy="3860000"/>
          </a:xfrm>
          <a:prstGeom prst="roundRect">
            <a:avLst>
              <a:gd name="adj" fmla="val 3000"/>
            </a:avLst>
          </a:prstGeom>
          <a:solidFill>
            <a:srgbClr val="FFFFFF"/>
          </a:solidFill>
          <a:ln w="12700">
            <a:solidFill>
              <a:srgbClr val="D0D0D0"/>
            </a:solidFill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790575" cy="770954"/>
          </a:xfrm>
          <a:prstGeom prst="rect">
            <a:avLst/>
          </a:prstGeom>
        </p:spPr>
      </p:pic>
      <p:pic>
        <p:nvPicPr>
          <p:cNvPr id="13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15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1D0B58F-403D-A350-2164-C2C76A1BC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00" y="982788"/>
            <a:ext cx="8289600" cy="39229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524780" y="18291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Yazar Kasa Satış Modülü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Perakende satışların hızlı, hatasız ve kullanıcı dostu şekilde işlendiği ana satış ekranı.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Müşteri bilgileri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Barkod ile hızlı satış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Depo seçimi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Miktar girişi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Satışı Tamamla / Temizle</a:t>
            </a:r>
          </a:p>
        </p:txBody>
      </p:sp>
      <p:sp>
        <p:nvSpPr>
          <p:cNvPr id="65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6" name="Icon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67" name="FeatureText5"/>
          <p:cNvSpPr/>
          <p:nvPr/>
        </p:nvSpPr>
        <p:spPr>
          <a:xfrm>
            <a:off x="1100000" y="4100000"/>
            <a:ext cx="75000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>
                <a:solidFill>
                  <a:srgbClr val="212121"/>
                </a:solidFill>
                <a:latin typeface="Calibri" pitchFamily="34" charset="0"/>
              </a:rPr>
              <a:t>Fiş numarası otomatik üretim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5" y="171450"/>
            <a:ext cx="599969" cy="558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524780" y="18291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Yazar Kasa Satış Modülü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Perakende satışların hızlı, hatasız ve kullanıcı dostu şekilde işlendiği ana satış ekranı.</a:t>
            </a:r>
          </a:p>
        </p:txBody>
      </p:sp>
      <p:sp>
        <p:nvSpPr>
          <p:cNvPr id="6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9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70" name="Ork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71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72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8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" y="171450"/>
            <a:ext cx="599969" cy="55816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B51897C-CA10-7311-D679-74845F1B1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31823"/>
            <a:ext cx="8223835" cy="37373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Fotoğraf ile Kullanıcı Doğrulama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İlk kayıtta kasiyerin fotoğrafı çekilir; vardiya boyunca kişi doğrulaması otomatik yapılır — hırsızlık ve devamsızlık önlenir.</a:t>
            </a:r>
          </a:p>
        </p:txBody>
      </p:sp>
      <p:sp>
        <p:nvSpPr>
          <p:cNvPr id="50" name="Circle0"/>
          <p:cNvSpPr/>
          <p:nvPr/>
        </p:nvSpPr>
        <p:spPr>
          <a:xfrm>
            <a:off x="524780" y="1100000"/>
            <a:ext cx="8162020" cy="420000"/>
          </a:xfrm>
          <a:prstGeom prst="ellipse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1" name="Icon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80" y="1190000"/>
            <a:ext cx="240000" cy="240000"/>
          </a:xfrm>
          <a:prstGeom prst="rect">
            <a:avLst/>
          </a:prstGeom>
        </p:spPr>
      </p:pic>
      <p:sp>
        <p:nvSpPr>
          <p:cNvPr id="52" name="FeatureText0"/>
          <p:cNvSpPr/>
          <p:nvPr/>
        </p:nvSpPr>
        <p:spPr>
          <a:xfrm>
            <a:off x="1100000" y="1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İlk kayıtta kamera ile kasiyer fotoğrafı çekimi</a:t>
            </a:r>
          </a:p>
        </p:txBody>
      </p:sp>
      <p:sp>
        <p:nvSpPr>
          <p:cNvPr id="53" name="Circle1"/>
          <p:cNvSpPr/>
          <p:nvPr/>
        </p:nvSpPr>
        <p:spPr>
          <a:xfrm>
            <a:off x="524780" y="1700000"/>
            <a:ext cx="8162020" cy="420000"/>
          </a:xfrm>
          <a:prstGeom prst="ellipse">
            <a:avLst/>
          </a:prstGeom>
          <a:solidFill>
            <a:srgbClr val="E0F2F1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4" name="Icon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0" y="1790000"/>
            <a:ext cx="240000" cy="240000"/>
          </a:xfrm>
          <a:prstGeom prst="rect">
            <a:avLst/>
          </a:prstGeom>
        </p:spPr>
      </p:pic>
      <p:sp>
        <p:nvSpPr>
          <p:cNvPr id="55" name="FeatureText1"/>
          <p:cNvSpPr/>
          <p:nvPr/>
        </p:nvSpPr>
        <p:spPr>
          <a:xfrm>
            <a:off x="1100000" y="17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Vardiya başlangıcında fotoğraf eşleştirme ile kimlik doğrulama</a:t>
            </a:r>
          </a:p>
        </p:txBody>
      </p:sp>
      <p:sp>
        <p:nvSpPr>
          <p:cNvPr id="56" name="Circle2"/>
          <p:cNvSpPr/>
          <p:nvPr/>
        </p:nvSpPr>
        <p:spPr>
          <a:xfrm>
            <a:off x="524780" y="2300000"/>
            <a:ext cx="8162020" cy="420000"/>
          </a:xfrm>
          <a:prstGeom prst="ellipse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7" name="Icon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" y="2390000"/>
            <a:ext cx="240000" cy="240000"/>
          </a:xfrm>
          <a:prstGeom prst="rect">
            <a:avLst/>
          </a:prstGeom>
        </p:spPr>
      </p:pic>
      <p:sp>
        <p:nvSpPr>
          <p:cNvPr id="58" name="FeatureText2"/>
          <p:cNvSpPr/>
          <p:nvPr/>
        </p:nvSpPr>
        <p:spPr>
          <a:xfrm>
            <a:off x="1100000" y="23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Satış işlemleri sırasında kasiyer görseli hafızada kalır</a:t>
            </a:r>
          </a:p>
        </p:txBody>
      </p:sp>
      <p:sp>
        <p:nvSpPr>
          <p:cNvPr id="59" name="Circle3"/>
          <p:cNvSpPr/>
          <p:nvPr/>
        </p:nvSpPr>
        <p:spPr>
          <a:xfrm>
            <a:off x="524780" y="2900000"/>
            <a:ext cx="8162020" cy="420000"/>
          </a:xfrm>
          <a:prstGeom prst="ellipse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0" name="Icon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0" y="2990000"/>
            <a:ext cx="240000" cy="240000"/>
          </a:xfrm>
          <a:prstGeom prst="rect">
            <a:avLst/>
          </a:prstGeom>
        </p:spPr>
      </p:pic>
      <p:sp>
        <p:nvSpPr>
          <p:cNvPr id="61" name="FeatureText3"/>
          <p:cNvSpPr/>
          <p:nvPr/>
        </p:nvSpPr>
        <p:spPr>
          <a:xfrm>
            <a:off x="1100000" y="29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Hırsızlık ve yetkisiz kasa kullanımını engeller</a:t>
            </a:r>
          </a:p>
        </p:txBody>
      </p:sp>
      <p:sp>
        <p:nvSpPr>
          <p:cNvPr id="62" name="Circle4"/>
          <p:cNvSpPr/>
          <p:nvPr/>
        </p:nvSpPr>
        <p:spPr>
          <a:xfrm>
            <a:off x="524780" y="3500000"/>
            <a:ext cx="8162020" cy="420000"/>
          </a:xfrm>
          <a:prstGeom prst="ellipse">
            <a:avLst/>
          </a:prstGeom>
          <a:solidFill>
            <a:srgbClr val="F3E5F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3" name="Icon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3590000"/>
            <a:ext cx="240000" cy="240000"/>
          </a:xfrm>
          <a:prstGeom prst="rect">
            <a:avLst/>
          </a:prstGeom>
        </p:spPr>
      </p:pic>
      <p:sp>
        <p:nvSpPr>
          <p:cNvPr id="64" name="FeatureText4"/>
          <p:cNvSpPr/>
          <p:nvPr/>
        </p:nvSpPr>
        <p:spPr>
          <a:xfrm>
            <a:off x="1100000" y="35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Personelin işe geldiğini ve vardiyayı tamamladığını kanıtlar</a:t>
            </a:r>
          </a:p>
        </p:txBody>
      </p:sp>
      <p:sp>
        <p:nvSpPr>
          <p:cNvPr id="70" name="Circle5"/>
          <p:cNvSpPr/>
          <p:nvPr/>
        </p:nvSpPr>
        <p:spPr>
          <a:xfrm>
            <a:off x="524780" y="4100000"/>
            <a:ext cx="8162020" cy="420000"/>
          </a:xfrm>
          <a:prstGeom prst="ellipse">
            <a:avLst/>
          </a:prstGeom>
          <a:solidFill>
            <a:srgbClr val="FBE9E7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71" name="Icon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80" y="4190000"/>
            <a:ext cx="240000" cy="240000"/>
          </a:xfrm>
          <a:prstGeom prst="rect">
            <a:avLst/>
          </a:prstGeom>
        </p:spPr>
      </p:pic>
      <p:sp>
        <p:nvSpPr>
          <p:cNvPr id="72" name="FeatureText5"/>
          <p:cNvSpPr/>
          <p:nvPr/>
        </p:nvSpPr>
        <p:spPr>
          <a:xfrm>
            <a:off x="1100000" y="4100000"/>
            <a:ext cx="75868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tr-TR" sz="1200" b="1" dirty="0">
                <a:solidFill>
                  <a:srgbClr val="212121"/>
                </a:solidFill>
                <a:latin typeface="Calibri" pitchFamily="34" charset="0"/>
              </a:rPr>
              <a:t>Parametrik yapı — her şube için ayrı doğrulama ayarı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66388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Badge"/>
          <p:cNvSpPr/>
          <p:nvPr/>
        </p:nvSpPr>
        <p:spPr>
          <a:xfrm>
            <a:off x="457200" y="27432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000" b="1" dirty="0">
                <a:solidFill>
                  <a:srgbClr val="FFFFFF"/>
                </a:solidFill>
                <a:latin typeface="Calibri" pitchFamily="34" charset="0"/>
              </a:rPr>
              <a:t>ISL001</a:t>
            </a:r>
          </a:p>
        </p:txBody>
      </p:sp>
      <p:sp>
        <p:nvSpPr>
          <p:cNvPr id="5" name="Title"/>
          <p:cNvSpPr/>
          <p:nvPr/>
        </p:nvSpPr>
        <p:spPr>
          <a:xfrm>
            <a:off x="1920240" y="182880"/>
            <a:ext cx="62617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>
                <a:solidFill>
                  <a:srgbClr val="212121"/>
                </a:solidFill>
                <a:latin typeface="Trebuchet MS" pitchFamily="34" charset="0"/>
              </a:rPr>
              <a:t>Fotoğraf ile Kullanıcı Doğrulama</a:t>
            </a:r>
          </a:p>
        </p:txBody>
      </p:sp>
      <p:sp>
        <p:nvSpPr>
          <p:cNvPr id="6" name="Subtitle"/>
          <p:cNvSpPr/>
          <p:nvPr/>
        </p:nvSpPr>
        <p:spPr>
          <a:xfrm>
            <a:off x="1190625" y="729615"/>
            <a:ext cx="6410325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>
                <a:solidFill>
                  <a:srgbClr val="37474F"/>
                </a:solidFill>
                <a:latin typeface="Calibri" pitchFamily="34" charset="0"/>
              </a:rPr>
              <a:t>İlk kayıtta kasiyerin fotoğrafı çekilir; vardiya boyunca kişi doğrulaması otomatik yapılır — hırsızlık ve devamsızlık önlenir.</a:t>
            </a:r>
          </a:p>
        </p:txBody>
      </p:sp>
      <p:sp>
        <p:nvSpPr>
          <p:cNvPr id="65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66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67" name="Orka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61" y="274320"/>
            <a:ext cx="704949" cy="228632"/>
          </a:xfrm>
          <a:prstGeom prst="rect">
            <a:avLst/>
          </a:prstGeom>
        </p:spPr>
      </p:pic>
      <p:sp>
        <p:nvSpPr>
          <p:cNvPr id="68" name="eNS Web"/>
          <p:cNvSpPr txBox="1"/>
          <p:nvPr/>
        </p:nvSpPr>
        <p:spPr>
          <a:xfrm rot="16200000">
            <a:off x="-1013341" y="236185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1565C0"/>
                </a:solidFill>
              </a:rPr>
              <a:t>www.ensperakende.com</a:t>
            </a:r>
          </a:p>
        </p:txBody>
      </p:sp>
      <p:sp>
        <p:nvSpPr>
          <p:cNvPr id="69" name="Orka Web"/>
          <p:cNvSpPr txBox="1"/>
          <p:nvPr/>
        </p:nvSpPr>
        <p:spPr>
          <a:xfrm rot="16200000">
            <a:off x="7919488" y="2226809"/>
            <a:ext cx="189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gradFill>
                  <a:gsLst>
                    <a:gs pos="0">
                      <a:srgbClr val="1A1A1A"/>
                    </a:gs>
                    <a:gs pos="45000">
                      <a:srgbClr val="2D2D2D"/>
                    </a:gs>
                    <a:gs pos="55000">
                      <a:srgbClr val="A8A8A8"/>
                    </a:gs>
                    <a:gs pos="100000">
                      <a:srgbClr val="C0C0C0"/>
                    </a:gs>
                  </a:gsLst>
                  <a:lin ang="5400000" scaled="1"/>
                </a:gradFill>
              </a:rPr>
              <a:t>ww.orka.com.tr</a:t>
            </a:r>
          </a:p>
        </p:txBody>
      </p:sp>
      <p:pic>
        <p:nvPicPr>
          <p:cNvPr id="33" name="eN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71450"/>
            <a:ext cx="493395" cy="36404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3E2FDD1-B3B8-4E56-9079-2283AC056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064870"/>
            <a:ext cx="8422640" cy="3895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2155</Words>
  <Application>Microsoft Office PowerPoint</Application>
  <PresentationFormat>Ekran Gösterisi (16:9)</PresentationFormat>
  <Paragraphs>342</Paragraphs>
  <Slides>34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Trebuchet MS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SALİH ONUR DÜZEL</dc:creator>
  <cp:lastModifiedBy>SALİH ONUR DÜZEL</cp:lastModifiedBy>
  <cp:revision>2</cp:revision>
  <dcterms:created xsi:type="dcterms:W3CDTF">2026-04-27T09:42:14Z</dcterms:created>
  <dcterms:modified xsi:type="dcterms:W3CDTF">2026-04-27T23:05:06Z</dcterms:modified>
</cp:coreProperties>
</file>